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49"/>
  </p:notesMasterIdLst>
  <p:sldIdLst>
    <p:sldId id="257" r:id="rId3"/>
    <p:sldId id="345" r:id="rId4"/>
    <p:sldId id="346" r:id="rId5"/>
    <p:sldId id="264" r:id="rId6"/>
    <p:sldId id="276" r:id="rId7"/>
    <p:sldId id="271" r:id="rId8"/>
    <p:sldId id="260" r:id="rId9"/>
    <p:sldId id="351" r:id="rId10"/>
    <p:sldId id="263" r:id="rId11"/>
    <p:sldId id="258" r:id="rId12"/>
    <p:sldId id="256" r:id="rId13"/>
    <p:sldId id="513" r:id="rId14"/>
    <p:sldId id="348" r:id="rId15"/>
    <p:sldId id="261" r:id="rId16"/>
    <p:sldId id="352" r:id="rId17"/>
    <p:sldId id="353" r:id="rId18"/>
    <p:sldId id="497" r:id="rId19"/>
    <p:sldId id="509" r:id="rId20"/>
    <p:sldId id="269" r:id="rId21"/>
    <p:sldId id="270" r:id="rId22"/>
    <p:sldId id="510" r:id="rId23"/>
    <p:sldId id="272" r:id="rId24"/>
    <p:sldId id="273" r:id="rId25"/>
    <p:sldId id="511" r:id="rId26"/>
    <p:sldId id="512" r:id="rId27"/>
    <p:sldId id="470" r:id="rId28"/>
    <p:sldId id="262" r:id="rId29"/>
    <p:sldId id="295" r:id="rId30"/>
    <p:sldId id="296" r:id="rId31"/>
    <p:sldId id="326" r:id="rId32"/>
    <p:sldId id="327" r:id="rId33"/>
    <p:sldId id="328" r:id="rId34"/>
    <p:sldId id="329" r:id="rId35"/>
    <p:sldId id="324" r:id="rId36"/>
    <p:sldId id="330" r:id="rId37"/>
    <p:sldId id="331" r:id="rId38"/>
    <p:sldId id="332" r:id="rId39"/>
    <p:sldId id="333" r:id="rId40"/>
    <p:sldId id="291" r:id="rId41"/>
    <p:sldId id="334" r:id="rId42"/>
    <p:sldId id="335" r:id="rId43"/>
    <p:sldId id="349" r:id="rId44"/>
    <p:sldId id="275" r:id="rId45"/>
    <p:sldId id="274" r:id="rId46"/>
    <p:sldId id="350" r:id="rId47"/>
    <p:sldId id="347" r:id="rId48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willey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81BB"/>
    <a:srgbClr val="00B050"/>
    <a:srgbClr val="39B739"/>
    <a:srgbClr val="FCC628"/>
    <a:srgbClr val="34A853"/>
    <a:srgbClr val="FBBC05"/>
    <a:srgbClr val="EA4335"/>
    <a:srgbClr val="4285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0" autoAdjust="0"/>
    <p:restoredTop sz="94690" autoAdjust="0"/>
  </p:normalViewPr>
  <p:slideViewPr>
    <p:cSldViewPr snapToGrid="0">
      <p:cViewPr varScale="1">
        <p:scale>
          <a:sx n="86" d="100"/>
          <a:sy n="86" d="100"/>
        </p:scale>
        <p:origin x="53" y="3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C221A16B-9E7E-48F0-8AF1-86367438B7EB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1AF30240-31BA-4F67-B312-752AC1C10C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04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30240-31BA-4F67-B312-752AC1C10CB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125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30240-31BA-4F67-B312-752AC1C10CB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5422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30240-31BA-4F67-B312-752AC1C10CB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947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30240-31BA-4F67-B312-752AC1C10CB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808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5C373277-B7E5-4E31-BC69-86BE6DD8A7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7F3A415D-AC68-4FF8-8E4F-431A293602A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E5D3C04B-D7A2-4764-9725-EF7A85E6F37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831263"/>
            <a:ext cx="29718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97" tIns="46148" rIns="92297" bIns="46148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FED77A-47F7-434B-BF9C-3E0156633C30}" type="slidenum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12754-33C7-4C9E-AC8D-4D3D973CD4DA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23524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EE85F329-49E6-470D-A7E4-599C706945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01BCCA85-A221-4BB7-B1B5-77B930F9CD6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7BC677C5-F952-41A9-B2F0-20FB46BF05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75550E-7E34-4E3B-988D-5C536A969287}" type="slidenum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66E58B-1868-462E-85A5-637027AA707B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82340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B1F81477-1444-4FE4-A25A-CA583CEF5F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2B627E1D-3FE4-4A71-9450-C523A001F8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BBE58128-57D1-4A78-8FA7-760FF086D8E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831263"/>
            <a:ext cx="29718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97" tIns="46148" rIns="92297" bIns="46148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1DF6BE-2807-4E20-9603-5232EACEC7ED}" type="slidenum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7269AC-8971-4AC0-8FAA-231FC14A8044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15398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30240-31BA-4F67-B312-752AC1C10CB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471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2816DE-5818-403B-8B60-4BFFE1AAB243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1680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2816DE-5818-403B-8B60-4BFFE1AAB243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1542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2816DE-5818-403B-8B60-4BFFE1AAB243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960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30240-31BA-4F67-B312-752AC1C10CB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8638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2816DE-5818-403B-8B60-4BFFE1AAB243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2373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2816DE-5818-403B-8B60-4BFFE1AAB243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6675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2816DE-5818-403B-8B60-4BFFE1AAB243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3952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2816DE-5818-403B-8B60-4BFFE1AAB243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0949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2816DE-5818-403B-8B60-4BFFE1AAB243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7177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2816DE-5818-403B-8B60-4BFFE1AAB243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6337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2816DE-5818-403B-8B60-4BFFE1AAB243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8804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2816DE-5818-403B-8B60-4BFFE1AAB243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3639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2816DE-5818-403B-8B60-4BFFE1AAB243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2965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2816DE-5818-403B-8B60-4BFFE1AAB243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425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30240-31BA-4F67-B312-752AC1C10CB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6863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30240-31BA-4F67-B312-752AC1C10CB6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8048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30240-31BA-4F67-B312-752AC1C10CB6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602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30240-31BA-4F67-B312-752AC1C10CB6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30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30240-31BA-4F67-B312-752AC1C10CB6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2876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30240-31BA-4F67-B312-752AC1C10CB6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354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30240-31BA-4F67-B312-752AC1C10CB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063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30240-31BA-4F67-B312-752AC1C10CB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17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30240-31BA-4F67-B312-752AC1C10CB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792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30240-31BA-4F67-B312-752AC1C10CB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60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30240-31BA-4F67-B312-752AC1C10CB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760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30240-31BA-4F67-B312-752AC1C10CB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005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1801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710E5-E648-4891-8065-6110DD00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4DC862-F53D-46B0-90CD-434DBFDF7A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3D294-31F7-4064-9DD6-1A689D4D2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AA72-6251-484A-B15E-D24C2285CAD2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E7097-C7C5-4455-89A5-5D4DF1CEA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0FA69-ACFF-4206-B1FC-6F305FB0B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F34CE-88B0-42F0-A6C6-7389B73B4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317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arge building&#10;&#10;Description automatically generated">
            <a:extLst>
              <a:ext uri="{FF2B5EF4-FFF2-40B4-BE49-F238E27FC236}">
                <a16:creationId xmlns:a16="http://schemas.microsoft.com/office/drawing/2014/main" id="{D5195C71-59B3-4FA4-BCCF-097728ED0A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46"/>
          <a:stretch/>
        </p:blipFill>
        <p:spPr>
          <a:xfrm>
            <a:off x="-339867" y="-161662"/>
            <a:ext cx="12958650" cy="7019662"/>
          </a:xfrm>
          <a:prstGeom prst="rect">
            <a:avLst/>
          </a:prstGeom>
        </p:spPr>
      </p:pic>
      <p:sp>
        <p:nvSpPr>
          <p:cNvPr id="8" name="Right Triangle 7">
            <a:extLst>
              <a:ext uri="{FF2B5EF4-FFF2-40B4-BE49-F238E27FC236}">
                <a16:creationId xmlns:a16="http://schemas.microsoft.com/office/drawing/2014/main" id="{4F5F6A32-6F0B-416F-BDFE-8DA4DBE91FFF}"/>
              </a:ext>
            </a:extLst>
          </p:cNvPr>
          <p:cNvSpPr/>
          <p:nvPr userDrawn="1"/>
        </p:nvSpPr>
        <p:spPr>
          <a:xfrm rot="16200000">
            <a:off x="5844331" y="510328"/>
            <a:ext cx="503341" cy="12191999"/>
          </a:xfrm>
          <a:prstGeom prst="rtTriangle">
            <a:avLst/>
          </a:prstGeom>
          <a:solidFill>
            <a:srgbClr val="048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7F50F41-E575-4FF8-92E3-E7C265543DB8}"/>
              </a:ext>
            </a:extLst>
          </p:cNvPr>
          <p:cNvGrpSpPr/>
          <p:nvPr userDrawn="1"/>
        </p:nvGrpSpPr>
        <p:grpSpPr>
          <a:xfrm>
            <a:off x="0" y="0"/>
            <a:ext cx="12230731" cy="995231"/>
            <a:chOff x="0" y="0"/>
            <a:chExt cx="12230731" cy="99523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F2C0E6E-2556-43C8-AA38-5779FA323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57649"/>
              <a:ext cx="1438117" cy="503341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26BCF58-AADE-416D-8F32-CCF0CDBE7E77}"/>
                </a:ext>
              </a:extLst>
            </p:cNvPr>
            <p:cNvSpPr/>
            <p:nvPr/>
          </p:nvSpPr>
          <p:spPr>
            <a:xfrm>
              <a:off x="0" y="0"/>
              <a:ext cx="12230731" cy="257649"/>
            </a:xfrm>
            <a:prstGeom prst="rect">
              <a:avLst/>
            </a:prstGeom>
            <a:solidFill>
              <a:srgbClr val="0481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A close up of a sign&#10;&#10;Description automatically generated">
              <a:extLst>
                <a:ext uri="{FF2B5EF4-FFF2-40B4-BE49-F238E27FC236}">
                  <a16:creationId xmlns:a16="http://schemas.microsoft.com/office/drawing/2014/main" id="{5117EB29-8932-431D-84DE-7080B9BEA8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99691" y="238204"/>
              <a:ext cx="1200335" cy="757027"/>
            </a:xfrm>
            <a:prstGeom prst="rect">
              <a:avLst/>
            </a:prstGeom>
          </p:spPr>
        </p:pic>
      </p:grp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4A885C9F-B907-442D-AA27-AAD9D3CF0E6F}"/>
              </a:ext>
            </a:extLst>
          </p:cNvPr>
          <p:cNvSpPr/>
          <p:nvPr userDrawn="1"/>
        </p:nvSpPr>
        <p:spPr>
          <a:xfrm rot="16200000" flipH="1" flipV="1">
            <a:off x="4751260" y="1707471"/>
            <a:ext cx="399268" cy="990179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525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CE7FC-F466-471C-9525-5379F03C90CC}" type="datetime1">
              <a:rPr lang="en-US" smtClean="0"/>
              <a:pPr>
                <a:defRPr/>
              </a:pPr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A709A-7F2F-43C2-9FE6-55333DEF57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694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28EA6CAF-9E9C-4472-ADCE-73333C81C354}"/>
              </a:ext>
            </a:extLst>
          </p:cNvPr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6E9B373-A5B7-48E1-B680-8C60D4ECED92}"/>
              </a:ext>
            </a:extLst>
          </p:cNvPr>
          <p:cNvSpPr/>
          <p:nvPr/>
        </p:nvSpPr>
        <p:spPr>
          <a:xfrm>
            <a:off x="1543051" y="1344614"/>
            <a:ext cx="84667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6" name="Picture 13">
            <a:extLst>
              <a:ext uri="{FF2B5EF4-FFF2-40B4-BE49-F238E27FC236}">
                <a16:creationId xmlns:a16="http://schemas.microsoft.com/office/drawing/2014/main" id="{8FD3307E-8D36-4947-ABFD-CDB3E6AC51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6834" y="6170614"/>
            <a:ext cx="1545167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02513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7987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6780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BE8E4-10CD-450F-8BF4-A65C2B5AE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054EE-AEFD-4C59-B492-CEF883DBD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77B40-D8AF-4D15-931E-4A0B53FD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AA72-6251-484A-B15E-D24C2285CAD2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FB222-02B3-46DC-B0C4-756B569B8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6A527E-1CC9-427B-AA5C-DB7D33D7B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F34CE-88B0-42F0-A6C6-7389B73B4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72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E3CDF-DE7D-4953-BD65-B3D1973F2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7A8F9-E207-4D6B-9CF6-8596C64A7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C2B72-C416-40D6-8BA0-81F38FAE0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AA72-6251-484A-B15E-D24C2285CAD2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0782A-DCE0-4F26-899D-D8E39DC24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1655AC-5037-4F98-BFE6-77273F2E6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F34CE-88B0-42F0-A6C6-7389B73B4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773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73741-902F-4AA4-994C-110FBF81F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B45E4-6264-41A8-9399-5F03CDAA8C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2FE53F-FADB-4F5D-81B2-98D255BA26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DDF193-0E64-4EE8-AA47-4076ED957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AA72-6251-484A-B15E-D24C2285CAD2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B57BC2-5B8B-47A8-9D3B-C221576EC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E5E40E-8376-40CC-93FA-19DC6C96E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F34CE-88B0-42F0-A6C6-7389B73B4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94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1EC6E-E885-45C5-84EB-4F747CF49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C590B-94E4-4EFC-B063-8ADEA4C0D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069B1C-E101-4C04-9508-B45FD2FB87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E45029-06EE-4C27-9C0B-74C5E9D5E5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BFE746-263E-4277-BE13-55EC5BC0F5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EBF690-B7B1-408B-A896-43E78D1DA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AA72-6251-484A-B15E-D24C2285CAD2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1DCBE8-21BA-41F4-8720-4A7A2CB95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7A3AC4-BCD1-43F0-B1E8-50DB6D67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F34CE-88B0-42F0-A6C6-7389B73B4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99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98507-57B2-437B-A1E5-2C6FE65A3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703D11-5465-4538-A423-6C7B22AD6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AA72-6251-484A-B15E-D24C2285CAD2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7D3F8F-AC75-4401-B076-884547099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F47AB3-9B37-40EC-8876-5A3654877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F34CE-88B0-42F0-A6C6-7389B73B4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92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C1BA43-4596-4A1B-A062-401AEEC7E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AA72-6251-484A-B15E-D24C2285CAD2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866FD1-DD32-4051-8E66-693F69EEB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51EFB4-F9FC-4A3F-9DD6-E28FB27CC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F34CE-88B0-42F0-A6C6-7389B73B4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412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CD9ED-377F-4847-B04B-6492404D0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D6E19-A1A0-4296-96AD-5BD8FFF7E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6B86A-D6AF-408E-A26A-F78AF2056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A91DDE-9398-48C5-818D-6C51A7260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AA72-6251-484A-B15E-D24C2285CAD2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59D9F8-EFC7-40A2-94D7-2831631E9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863C8A-D7FF-4719-A8F5-C9786D6D8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F34CE-88B0-42F0-A6C6-7389B73B4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66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34E12-B745-4FDE-9D4F-B1C3C1604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02AD7C-0FFD-45D9-B291-DDD61BD3D0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170ACB-2FD0-4D25-A73E-E517A71E9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1E5618-05C9-4D29-B373-C2667DDD7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AA72-6251-484A-B15E-D24C2285CAD2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882596-5A79-465A-918F-97A8DC6F2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8B70B-2C37-42D7-97F7-D4F186530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F34CE-88B0-42F0-A6C6-7389B73B4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4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0962E8-9696-4B74-9ABA-B53E7B74D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DD439B-BBF3-4805-AD0C-65EA877D20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67EA4-826A-4279-B001-42B1228ABB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EAA72-6251-484A-B15E-D24C2285CAD2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3733C-2BB6-44FF-A047-0874C247A7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E09D9-9B7A-43DD-A542-652F312DCC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F34CE-88B0-42F0-A6C6-7389B73B4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65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>
            <a:extLst>
              <a:ext uri="{FF2B5EF4-FFF2-40B4-BE49-F238E27FC236}">
                <a16:creationId xmlns:a16="http://schemas.microsoft.com/office/drawing/2014/main" id="{1C9D00A8-6251-466A-A5E1-F4EA53864C92}"/>
              </a:ext>
            </a:extLst>
          </p:cNvPr>
          <p:cNvSpPr/>
          <p:nvPr/>
        </p:nvSpPr>
        <p:spPr>
          <a:xfrm>
            <a:off x="-1087967" y="-815975"/>
            <a:ext cx="21844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4657B74-C17D-42E0-A2FC-17B52A76B497}"/>
              </a:ext>
            </a:extLst>
          </p:cNvPr>
          <p:cNvSpPr/>
          <p:nvPr/>
        </p:nvSpPr>
        <p:spPr>
          <a:xfrm>
            <a:off x="224367" y="20639"/>
            <a:ext cx="2271184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sp>
        <p:nvSpPr>
          <p:cNvPr id="11" name="Donut 10">
            <a:extLst>
              <a:ext uri="{FF2B5EF4-FFF2-40B4-BE49-F238E27FC236}">
                <a16:creationId xmlns:a16="http://schemas.microsoft.com/office/drawing/2014/main" id="{B0868FBF-4DD1-4D28-A7A1-BA68FE7D5673}"/>
              </a:ext>
            </a:extLst>
          </p:cNvPr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266769-7742-4324-AADA-DCC1879EE6FA}"/>
              </a:ext>
            </a:extLst>
          </p:cNvPr>
          <p:cNvSpPr/>
          <p:nvPr/>
        </p:nvSpPr>
        <p:spPr>
          <a:xfrm>
            <a:off x="1350434" y="0"/>
            <a:ext cx="1084156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5195A1E2-D48E-4324-967C-9F3E8C181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67" y="274638"/>
            <a:ext cx="9999133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8">
            <a:extLst>
              <a:ext uri="{FF2B5EF4-FFF2-40B4-BE49-F238E27FC236}">
                <a16:creationId xmlns:a16="http://schemas.microsoft.com/office/drawing/2014/main" id="{191730DA-A1BC-4915-A6B2-3A24D1763F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913467" y="1447800"/>
            <a:ext cx="999913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8DFE7F-275A-4ECD-A59D-C188FFCEF016}"/>
              </a:ext>
            </a:extLst>
          </p:cNvPr>
          <p:cNvSpPr/>
          <p:nvPr/>
        </p:nvSpPr>
        <p:spPr bwMode="invGray">
          <a:xfrm>
            <a:off x="1352551" y="0"/>
            <a:ext cx="9736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pic>
        <p:nvPicPr>
          <p:cNvPr id="1035" name="Picture 5">
            <a:extLst>
              <a:ext uri="{FF2B5EF4-FFF2-40B4-BE49-F238E27FC236}">
                <a16:creationId xmlns:a16="http://schemas.microsoft.com/office/drawing/2014/main" id="{8AC4C0AE-4A6B-4A17-AC66-A842D5F0AC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6834" y="6170614"/>
            <a:ext cx="1545167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3726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slb.ca.gov/" TargetMode="External"/><Relationship Id="rId3" Type="http://schemas.openxmlformats.org/officeDocument/2006/relationships/image" Target="../media/image25.jpeg"/><Relationship Id="rId7" Type="http://schemas.openxmlformats.org/officeDocument/2006/relationships/hyperlink" Target="https://www.sccgov.org/sites/faf/Pages/home.asp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ccgov.org/sites/proc/DoingBusinesswiththeCounty/Pages/default.aspx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9.png"/><Relationship Id="rId9" Type="http://schemas.openxmlformats.org/officeDocument/2006/relationships/hyperlink" Target="https://www.dir.ca.gov/Public-Works/PublicWorks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edrossduarte@gmail.co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5" Type="http://schemas.openxmlformats.org/officeDocument/2006/relationships/hyperlink" Target="about:blank" TargetMode="External"/><Relationship Id="rId4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23.jpeg"/><Relationship Id="rId4" Type="http://schemas.openxmlformats.org/officeDocument/2006/relationships/image" Target="../media/image2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9.pn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about:blan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about:blank" TargetMode="External"/><Relationship Id="rId5" Type="http://schemas.openxmlformats.org/officeDocument/2006/relationships/image" Target="../media/image22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23.jpe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666B8F1-C765-47B5-B09B-2156C71A6AF0}"/>
              </a:ext>
            </a:extLst>
          </p:cNvPr>
          <p:cNvSpPr/>
          <p:nvPr/>
        </p:nvSpPr>
        <p:spPr>
          <a:xfrm>
            <a:off x="0" y="6355209"/>
            <a:ext cx="12230731" cy="502791"/>
          </a:xfrm>
          <a:prstGeom prst="rect">
            <a:avLst/>
          </a:prstGeom>
          <a:solidFill>
            <a:srgbClr val="048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2F6D58-AC1E-4772-82D1-D0DD08624510}"/>
              </a:ext>
            </a:extLst>
          </p:cNvPr>
          <p:cNvSpPr/>
          <p:nvPr/>
        </p:nvSpPr>
        <p:spPr>
          <a:xfrm>
            <a:off x="0" y="0"/>
            <a:ext cx="12230731" cy="502791"/>
          </a:xfrm>
          <a:prstGeom prst="rect">
            <a:avLst/>
          </a:prstGeom>
          <a:solidFill>
            <a:srgbClr val="048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A703B8-AC5D-42C6-BF91-2ECB0131A518}"/>
              </a:ext>
            </a:extLst>
          </p:cNvPr>
          <p:cNvSpPr txBox="1"/>
          <p:nvPr/>
        </p:nvSpPr>
        <p:spPr>
          <a:xfrm>
            <a:off x="9711559" y="6505906"/>
            <a:ext cx="1466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Montserrat" panose="020B0604020202020204"/>
              </a:rPr>
              <a:t>CONSULTANT</a:t>
            </a:r>
          </a:p>
        </p:txBody>
      </p:sp>
      <p:pic>
        <p:nvPicPr>
          <p:cNvPr id="13" name="Picture 12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B9644218-2950-45AD-8F85-4B282727D8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33" y="114082"/>
            <a:ext cx="11062506" cy="6636650"/>
          </a:xfrm>
          <a:prstGeom prst="rect">
            <a:avLst/>
          </a:prstGeom>
          <a:ln w="76200">
            <a:solidFill>
              <a:srgbClr val="0481BB"/>
            </a:solidFill>
          </a:ln>
        </p:spPr>
      </p:pic>
    </p:spTree>
    <p:extLst>
      <p:ext uri="{BB962C8B-B14F-4D97-AF65-F5344CB8AC3E}">
        <p14:creationId xmlns:p14="http://schemas.microsoft.com/office/powerpoint/2010/main" val="4076796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F7563B-D090-4141-AB61-DB7E52F37FC8}"/>
              </a:ext>
            </a:extLst>
          </p:cNvPr>
          <p:cNvSpPr/>
          <p:nvPr/>
        </p:nvSpPr>
        <p:spPr>
          <a:xfrm>
            <a:off x="0" y="6355209"/>
            <a:ext cx="12230731" cy="502791"/>
          </a:xfrm>
          <a:prstGeom prst="rect">
            <a:avLst/>
          </a:prstGeom>
          <a:solidFill>
            <a:srgbClr val="048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196FF0-E6FE-45E2-81B5-39F117CF5955}"/>
              </a:ext>
            </a:extLst>
          </p:cNvPr>
          <p:cNvSpPr/>
          <p:nvPr/>
        </p:nvSpPr>
        <p:spPr>
          <a:xfrm>
            <a:off x="0" y="0"/>
            <a:ext cx="12230731" cy="502791"/>
          </a:xfrm>
          <a:prstGeom prst="rect">
            <a:avLst/>
          </a:prstGeom>
          <a:solidFill>
            <a:srgbClr val="048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9C3D8FAD-0C35-4360-BDA5-B1DFEC110B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92" y="0"/>
            <a:ext cx="1099339" cy="1099339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7108C76-243F-4214-8B3E-4F2A6B2A17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441" y="5651614"/>
            <a:ext cx="1438779" cy="9074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0D2400-0A46-4731-B01C-5B98245758DA}"/>
              </a:ext>
            </a:extLst>
          </p:cNvPr>
          <p:cNvSpPr txBox="1"/>
          <p:nvPr/>
        </p:nvSpPr>
        <p:spPr>
          <a:xfrm flipH="1" flipV="1">
            <a:off x="1973373" y="1347987"/>
            <a:ext cx="8193766" cy="4622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11" name="Picture 10" descr="A person wearing a hat&#10;&#10;Description automatically generated">
            <a:extLst>
              <a:ext uri="{FF2B5EF4-FFF2-40B4-BE49-F238E27FC236}">
                <a16:creationId xmlns:a16="http://schemas.microsoft.com/office/drawing/2014/main" id="{6CF952E7-6786-40FE-BA2C-400A426B41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933" y="3601798"/>
            <a:ext cx="3111473" cy="27527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95E6AE-F9D6-408C-AA8A-8B33397669A7}"/>
              </a:ext>
            </a:extLst>
          </p:cNvPr>
          <p:cNvSpPr txBox="1"/>
          <p:nvPr/>
        </p:nvSpPr>
        <p:spPr>
          <a:xfrm>
            <a:off x="1393399" y="707127"/>
            <a:ext cx="10709263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/>
              <a:t>Basic Requirements for Public Works Construction with SCC</a:t>
            </a:r>
          </a:p>
          <a:p>
            <a:pPr lvl="0">
              <a:lnSpc>
                <a:spcPct val="150000"/>
              </a:lnSpc>
            </a:pPr>
            <a:r>
              <a:rPr lang="en-US" sz="2400" dirty="0"/>
              <a:t>Register as a Vendor with the County</a:t>
            </a:r>
          </a:p>
          <a:p>
            <a:pPr lvl="0">
              <a:lnSpc>
                <a:spcPct val="150000"/>
              </a:lnSpc>
            </a:pPr>
            <a:r>
              <a:rPr lang="en-US" sz="2400" dirty="0"/>
              <a:t>Register with the Department of Industrial Relations (DIR) Registration 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Fee $400 per year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Licensing requirements  -  Specialty (C-category)  -  General Contractor (A or B) 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Worker’s Comp Coverage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Liability Insurance Coverage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Pay prevailing wages</a:t>
            </a:r>
          </a:p>
          <a:p>
            <a:pPr lvl="0">
              <a:lnSpc>
                <a:spcPct val="150000"/>
              </a:lnSpc>
            </a:pPr>
            <a:r>
              <a:rPr lang="en-US" sz="2400" dirty="0"/>
              <a:t>General Contractors vs Subcontractors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285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 up of a person&#10;&#10;Description automatically generated">
            <a:extLst>
              <a:ext uri="{FF2B5EF4-FFF2-40B4-BE49-F238E27FC236}">
                <a16:creationId xmlns:a16="http://schemas.microsoft.com/office/drawing/2014/main" id="{9EF1D576-4159-4741-8046-0DAF728F02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06" y="415245"/>
            <a:ext cx="4079893" cy="207452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3F7563B-D090-4141-AB61-DB7E52F37FC8}"/>
              </a:ext>
            </a:extLst>
          </p:cNvPr>
          <p:cNvSpPr/>
          <p:nvPr/>
        </p:nvSpPr>
        <p:spPr>
          <a:xfrm>
            <a:off x="0" y="6355209"/>
            <a:ext cx="12230731" cy="502791"/>
          </a:xfrm>
          <a:prstGeom prst="rect">
            <a:avLst/>
          </a:prstGeom>
          <a:solidFill>
            <a:srgbClr val="048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196FF0-E6FE-45E2-81B5-39F117CF5955}"/>
              </a:ext>
            </a:extLst>
          </p:cNvPr>
          <p:cNvSpPr/>
          <p:nvPr/>
        </p:nvSpPr>
        <p:spPr>
          <a:xfrm>
            <a:off x="0" y="0"/>
            <a:ext cx="12230731" cy="502791"/>
          </a:xfrm>
          <a:prstGeom prst="rect">
            <a:avLst/>
          </a:prstGeom>
          <a:solidFill>
            <a:srgbClr val="048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9C3D8FAD-0C35-4360-BDA5-B1DFEC110B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35" y="1"/>
            <a:ext cx="1099339" cy="1099339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7108C76-243F-4214-8B3E-4F2A6B2A17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441" y="5651614"/>
            <a:ext cx="1438779" cy="9074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0D2400-0A46-4731-B01C-5B98245758DA}"/>
              </a:ext>
            </a:extLst>
          </p:cNvPr>
          <p:cNvSpPr txBox="1"/>
          <p:nvPr/>
        </p:nvSpPr>
        <p:spPr>
          <a:xfrm flipH="1" flipV="1">
            <a:off x="1973373" y="1347987"/>
            <a:ext cx="8193766" cy="4622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D24599-C4F3-42F9-ADF3-0D9997FA819C}"/>
              </a:ext>
            </a:extLst>
          </p:cNvPr>
          <p:cNvSpPr txBox="1"/>
          <p:nvPr/>
        </p:nvSpPr>
        <p:spPr>
          <a:xfrm>
            <a:off x="1440563" y="619746"/>
            <a:ext cx="9619079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Bidding Information</a:t>
            </a:r>
          </a:p>
          <a:p>
            <a:pPr lvl="0">
              <a:lnSpc>
                <a:spcPct val="150000"/>
              </a:lnSpc>
            </a:pPr>
            <a:r>
              <a:rPr lang="en-US" sz="2400" dirty="0"/>
              <a:t>Invitation to Bid / Open Bids</a:t>
            </a:r>
          </a:p>
          <a:p>
            <a:pPr lvl="0">
              <a:lnSpc>
                <a:spcPct val="150000"/>
              </a:lnSpc>
            </a:pPr>
            <a:r>
              <a:rPr lang="en-US" sz="2400" dirty="0"/>
              <a:t>Pre-bid meetings may or may not be mandatory </a:t>
            </a:r>
          </a:p>
          <a:p>
            <a:pPr lvl="1"/>
            <a:r>
              <a:rPr lang="en-US" sz="2400" dirty="0"/>
              <a:t>Learn more about Project plans, specs and timeline </a:t>
            </a:r>
          </a:p>
          <a:p>
            <a:pPr lvl="1"/>
            <a:r>
              <a:rPr lang="en-US" sz="2400" dirty="0"/>
              <a:t>Networking with Primes</a:t>
            </a:r>
          </a:p>
          <a:p>
            <a:pPr lvl="0">
              <a:lnSpc>
                <a:spcPct val="150000"/>
              </a:lnSpc>
            </a:pPr>
            <a:r>
              <a:rPr lang="en-US" sz="2400" dirty="0"/>
              <a:t>Once bid is open  -  Documents required</a:t>
            </a:r>
          </a:p>
          <a:p>
            <a:pPr lvl="0">
              <a:lnSpc>
                <a:spcPct val="150000"/>
              </a:lnSpc>
            </a:pPr>
            <a:r>
              <a:rPr lang="en-US" sz="2400" dirty="0"/>
              <a:t>       Bid proposal form			 Insurance Requirements</a:t>
            </a:r>
          </a:p>
          <a:p>
            <a:pPr lvl="1"/>
            <a:r>
              <a:rPr lang="en-US" sz="2400" dirty="0"/>
              <a:t>DIR Registration 			 Project Labor Agreement (PLA)</a:t>
            </a:r>
          </a:p>
          <a:p>
            <a:pPr lvl="1"/>
            <a:r>
              <a:rPr lang="en-US" sz="2400" dirty="0"/>
              <a:t>Prevailing Wages 			 Engineer’s estimate</a:t>
            </a:r>
          </a:p>
          <a:p>
            <a:pPr lvl="1"/>
            <a:r>
              <a:rPr lang="en-US" sz="2400" dirty="0"/>
              <a:t>Requirements			 Bonding Requirement </a:t>
            </a:r>
          </a:p>
          <a:p>
            <a:pPr lvl="1"/>
            <a:r>
              <a:rPr lang="en-US" sz="2400" dirty="0"/>
              <a:t>Completion Time Required	</a:t>
            </a:r>
          </a:p>
        </p:txBody>
      </p:sp>
    </p:spTree>
    <p:extLst>
      <p:ext uri="{BB962C8B-B14F-4D97-AF65-F5344CB8AC3E}">
        <p14:creationId xmlns:p14="http://schemas.microsoft.com/office/powerpoint/2010/main" val="1821140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 up of a person&#10;&#10;Description automatically generated">
            <a:extLst>
              <a:ext uri="{FF2B5EF4-FFF2-40B4-BE49-F238E27FC236}">
                <a16:creationId xmlns:a16="http://schemas.microsoft.com/office/drawing/2014/main" id="{9EF1D576-4159-4741-8046-0DAF728F02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06" y="415245"/>
            <a:ext cx="4079893" cy="207452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3F7563B-D090-4141-AB61-DB7E52F37FC8}"/>
              </a:ext>
            </a:extLst>
          </p:cNvPr>
          <p:cNvSpPr/>
          <p:nvPr/>
        </p:nvSpPr>
        <p:spPr>
          <a:xfrm>
            <a:off x="0" y="6355209"/>
            <a:ext cx="12230731" cy="502791"/>
          </a:xfrm>
          <a:prstGeom prst="rect">
            <a:avLst/>
          </a:prstGeom>
          <a:solidFill>
            <a:srgbClr val="048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196FF0-E6FE-45E2-81B5-39F117CF5955}"/>
              </a:ext>
            </a:extLst>
          </p:cNvPr>
          <p:cNvSpPr/>
          <p:nvPr/>
        </p:nvSpPr>
        <p:spPr>
          <a:xfrm>
            <a:off x="0" y="0"/>
            <a:ext cx="12230731" cy="502791"/>
          </a:xfrm>
          <a:prstGeom prst="rect">
            <a:avLst/>
          </a:prstGeom>
          <a:solidFill>
            <a:srgbClr val="048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9C3D8FAD-0C35-4360-BDA5-B1DFEC110B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35" y="1"/>
            <a:ext cx="1099339" cy="1099339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7108C76-243F-4214-8B3E-4F2A6B2A17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441" y="5651614"/>
            <a:ext cx="1438779" cy="9074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0D2400-0A46-4731-B01C-5B98245758DA}"/>
              </a:ext>
            </a:extLst>
          </p:cNvPr>
          <p:cNvSpPr txBox="1"/>
          <p:nvPr/>
        </p:nvSpPr>
        <p:spPr>
          <a:xfrm flipH="1" flipV="1">
            <a:off x="1973373" y="1347987"/>
            <a:ext cx="8193766" cy="4622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ED4A31-AEBF-4936-92E2-476455A04957}"/>
              </a:ext>
            </a:extLst>
          </p:cNvPr>
          <p:cNvSpPr txBox="1"/>
          <p:nvPr/>
        </p:nvSpPr>
        <p:spPr>
          <a:xfrm>
            <a:off x="1097928" y="1199549"/>
            <a:ext cx="9352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Helpful Links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46D3F4-CC42-4013-B111-1511048BF126}"/>
              </a:ext>
            </a:extLst>
          </p:cNvPr>
          <p:cNvSpPr txBox="1"/>
          <p:nvPr/>
        </p:nvSpPr>
        <p:spPr>
          <a:xfrm>
            <a:off x="1557601" y="2290652"/>
            <a:ext cx="9014840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County of Santa Clara Procurement Department</a:t>
            </a:r>
          </a:p>
          <a:p>
            <a:r>
              <a:rPr lang="en-US" sz="2000" dirty="0">
                <a:hlinkClick r:id="rId6"/>
              </a:rPr>
              <a:t>https://www.sccgov.org/sites/proc/DoingBusinesswiththeCounty/Pages/default.aspx</a:t>
            </a:r>
            <a:endParaRPr lang="en-US" sz="2000" dirty="0"/>
          </a:p>
          <a:p>
            <a:endParaRPr lang="en-US" sz="2000" dirty="0"/>
          </a:p>
          <a:p>
            <a:r>
              <a:rPr lang="en-US" sz="2400" b="1" dirty="0"/>
              <a:t>County of Santa Clara Facilities and Fleet Department</a:t>
            </a:r>
          </a:p>
          <a:p>
            <a:r>
              <a:rPr lang="en-US" sz="2000" dirty="0">
                <a:hlinkClick r:id="rId7"/>
              </a:rPr>
              <a:t>https://www.sccgov.org/sites/faf/Pages/home.aspx</a:t>
            </a:r>
            <a:endParaRPr lang="en-US" sz="2000" dirty="0"/>
          </a:p>
          <a:p>
            <a:endParaRPr lang="en-US" sz="2000" dirty="0"/>
          </a:p>
          <a:p>
            <a:r>
              <a:rPr lang="en-US" sz="2400" b="1" dirty="0"/>
              <a:t>Contractors State License Board</a:t>
            </a:r>
          </a:p>
          <a:p>
            <a:r>
              <a:rPr lang="en-US" sz="2000" dirty="0">
                <a:hlinkClick r:id="rId8"/>
              </a:rPr>
              <a:t>https://www.cslb.ca.gov/</a:t>
            </a:r>
            <a:endParaRPr lang="en-US" sz="2000" dirty="0"/>
          </a:p>
          <a:p>
            <a:endParaRPr lang="en-US" sz="2000" dirty="0"/>
          </a:p>
          <a:p>
            <a:r>
              <a:rPr lang="en-US" sz="2400" b="1" dirty="0"/>
              <a:t>Department of Industrial Relations – Public Works</a:t>
            </a:r>
          </a:p>
          <a:p>
            <a:r>
              <a:rPr lang="en-US" sz="2000" dirty="0">
                <a:hlinkClick r:id="rId9"/>
              </a:rPr>
              <a:t>https://www.dir.ca.gov/Public-Works/PublicWorks.html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652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F7563B-D090-4141-AB61-DB7E52F37FC8}"/>
              </a:ext>
            </a:extLst>
          </p:cNvPr>
          <p:cNvSpPr/>
          <p:nvPr/>
        </p:nvSpPr>
        <p:spPr>
          <a:xfrm>
            <a:off x="0" y="6355209"/>
            <a:ext cx="12230731" cy="502791"/>
          </a:xfrm>
          <a:prstGeom prst="rect">
            <a:avLst/>
          </a:prstGeom>
          <a:solidFill>
            <a:srgbClr val="048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196FF0-E6FE-45E2-81B5-39F117CF5955}"/>
              </a:ext>
            </a:extLst>
          </p:cNvPr>
          <p:cNvSpPr/>
          <p:nvPr/>
        </p:nvSpPr>
        <p:spPr>
          <a:xfrm>
            <a:off x="0" y="0"/>
            <a:ext cx="12230731" cy="502791"/>
          </a:xfrm>
          <a:prstGeom prst="rect">
            <a:avLst/>
          </a:prstGeom>
          <a:solidFill>
            <a:srgbClr val="048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9C3D8FAD-0C35-4360-BDA5-B1DFEC110B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92" y="0"/>
            <a:ext cx="1099339" cy="1099339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7108C76-243F-4214-8B3E-4F2A6B2A17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441" y="5651614"/>
            <a:ext cx="1438779" cy="9074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4EDC53-3205-4657-B329-CDF7B1AF933D}"/>
              </a:ext>
            </a:extLst>
          </p:cNvPr>
          <p:cNvSpPr txBox="1"/>
          <p:nvPr/>
        </p:nvSpPr>
        <p:spPr>
          <a:xfrm>
            <a:off x="4375533" y="2543745"/>
            <a:ext cx="34796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QUESTION </a:t>
            </a:r>
          </a:p>
          <a:p>
            <a:r>
              <a:rPr lang="en-US" sz="4000" b="1" dirty="0"/>
              <a:t>&amp; ANSWERS</a:t>
            </a:r>
          </a:p>
        </p:txBody>
      </p:sp>
    </p:spTree>
    <p:extLst>
      <p:ext uri="{BB962C8B-B14F-4D97-AF65-F5344CB8AC3E}">
        <p14:creationId xmlns:p14="http://schemas.microsoft.com/office/powerpoint/2010/main" val="1149941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F7563B-D090-4141-AB61-DB7E52F37FC8}"/>
              </a:ext>
            </a:extLst>
          </p:cNvPr>
          <p:cNvSpPr/>
          <p:nvPr/>
        </p:nvSpPr>
        <p:spPr>
          <a:xfrm>
            <a:off x="0" y="6355209"/>
            <a:ext cx="12230731" cy="502791"/>
          </a:xfrm>
          <a:prstGeom prst="rect">
            <a:avLst/>
          </a:prstGeom>
          <a:solidFill>
            <a:srgbClr val="048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196FF0-E6FE-45E2-81B5-39F117CF5955}"/>
              </a:ext>
            </a:extLst>
          </p:cNvPr>
          <p:cNvSpPr/>
          <p:nvPr/>
        </p:nvSpPr>
        <p:spPr>
          <a:xfrm>
            <a:off x="0" y="0"/>
            <a:ext cx="12230731" cy="502791"/>
          </a:xfrm>
          <a:prstGeom prst="rect">
            <a:avLst/>
          </a:prstGeom>
          <a:solidFill>
            <a:srgbClr val="048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9C3D8FAD-0C35-4360-BDA5-B1DFEC110B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92" y="0"/>
            <a:ext cx="1099339" cy="1099339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7108C76-243F-4214-8B3E-4F2A6B2A17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441" y="5651614"/>
            <a:ext cx="1438779" cy="9074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A8A477-1AD5-45BF-8C42-87B04BE66861}"/>
              </a:ext>
            </a:extLst>
          </p:cNvPr>
          <p:cNvSpPr txBox="1"/>
          <p:nvPr/>
        </p:nvSpPr>
        <p:spPr>
          <a:xfrm>
            <a:off x="5225020" y="4468469"/>
            <a:ext cx="4751645" cy="553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Bidding Successfully</a:t>
            </a:r>
          </a:p>
        </p:txBody>
      </p:sp>
      <p:pic>
        <p:nvPicPr>
          <p:cNvPr id="8" name="Picture 7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18F2E1E5-AB64-4CC9-9508-450F5DC832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276" y="1714500"/>
            <a:ext cx="2765549" cy="27655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Aztec Consultants">
            <a:extLst>
              <a:ext uri="{FF2B5EF4-FFF2-40B4-BE49-F238E27FC236}">
                <a16:creationId xmlns:a16="http://schemas.microsoft.com/office/drawing/2014/main" id="{90122A71-A7DE-4A37-BAC2-CE26E4F912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33"/>
          <a:stretch/>
        </p:blipFill>
        <p:spPr bwMode="auto">
          <a:xfrm>
            <a:off x="5225020" y="1714500"/>
            <a:ext cx="4751645" cy="260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2B44F72-7E20-4AC7-8709-206ACA7D42F8}"/>
              </a:ext>
            </a:extLst>
          </p:cNvPr>
          <p:cNvSpPr txBox="1"/>
          <p:nvPr/>
        </p:nvSpPr>
        <p:spPr>
          <a:xfrm>
            <a:off x="1525276" y="4680086"/>
            <a:ext cx="2765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Edward Duarte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892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D80C12BD-FD48-4246-8C6E-626FF5037A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5601" y="381000"/>
            <a:ext cx="7407275" cy="2590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chemeClr val="tx2">
                    <a:satMod val="130000"/>
                  </a:schemeClr>
                </a:solidFill>
                <a:latin typeface="Arial" charset="0"/>
              </a:rPr>
              <a:t>Best Practices for Bidding Public Works</a:t>
            </a:r>
            <a:br>
              <a:rPr lang="en-US" sz="3200" dirty="0">
                <a:solidFill>
                  <a:schemeClr val="tx2">
                    <a:satMod val="130000"/>
                  </a:schemeClr>
                </a:solidFill>
                <a:latin typeface="Arial" charset="0"/>
              </a:rPr>
            </a:br>
            <a:r>
              <a:rPr lang="en-US" sz="3200" dirty="0">
                <a:solidFill>
                  <a:schemeClr val="tx2">
                    <a:satMod val="130000"/>
                  </a:schemeClr>
                </a:solidFill>
                <a:latin typeface="Arial" charset="0"/>
              </a:rPr>
              <a:t>  </a:t>
            </a:r>
            <a:br>
              <a:rPr lang="en-US" sz="3200" dirty="0">
                <a:solidFill>
                  <a:schemeClr val="tx2">
                    <a:satMod val="130000"/>
                  </a:schemeClr>
                </a:solidFill>
                <a:latin typeface="Arial" charset="0"/>
              </a:rPr>
            </a:br>
            <a:r>
              <a:rPr lang="en-US" sz="3200" dirty="0">
                <a:solidFill>
                  <a:schemeClr val="tx2">
                    <a:satMod val="130000"/>
                  </a:schemeClr>
                </a:solidFill>
                <a:latin typeface="Arial" charset="0"/>
              </a:rPr>
              <a:t>Mr. Ed Duarte</a:t>
            </a:r>
            <a:endParaRPr lang="en-US" sz="20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3555" name="Subtitle 2">
            <a:extLst>
              <a:ext uri="{FF2B5EF4-FFF2-40B4-BE49-F238E27FC236}">
                <a16:creationId xmlns:a16="http://schemas.microsoft.com/office/drawing/2014/main" id="{36C85C38-8813-43A7-B625-48DD5F007B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1" y="3048000"/>
            <a:ext cx="7407275" cy="1752600"/>
          </a:xfrm>
        </p:spPr>
        <p:txBody>
          <a:bodyPr>
            <a:normAutofit/>
          </a:bodyPr>
          <a:lstStyle/>
          <a:p>
            <a:pPr marL="0" eaLnBrk="1" fontAlgn="auto" hangingPunct="1">
              <a:spcAft>
                <a:spcPts val="0"/>
              </a:spcAft>
              <a:defRPr/>
            </a:pPr>
            <a:r>
              <a:rPr lang="en-US" sz="2800" b="1" dirty="0">
                <a:latin typeface="Arial" charset="0"/>
              </a:rPr>
              <a:t> 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i="1" cap="small" dirty="0"/>
              <a:t> </a:t>
            </a:r>
            <a:endParaRPr lang="en-US" sz="2800" i="1" dirty="0">
              <a:latin typeface="Arial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2800" dirty="0"/>
          </a:p>
        </p:txBody>
      </p:sp>
      <p:sp>
        <p:nvSpPr>
          <p:cNvPr id="10244" name="TextBox 6">
            <a:extLst>
              <a:ext uri="{FF2B5EF4-FFF2-40B4-BE49-F238E27FC236}">
                <a16:creationId xmlns:a16="http://schemas.microsoft.com/office/drawing/2014/main" id="{A6DB9FCC-D3B3-4681-AD16-D8900EF52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7400" y="5934076"/>
            <a:ext cx="990600" cy="923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80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80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80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14342" name="Picture 6" descr="C:\Users\Andrea Lowe\AppData\Local\Microsoft\Windows\Temporary Internet Files\Content.IE5\O526VQKH\MPj04422840000[1].jpg">
            <a:extLst>
              <a:ext uri="{FF2B5EF4-FFF2-40B4-BE49-F238E27FC236}">
                <a16:creationId xmlns:a16="http://schemas.microsoft.com/office/drawing/2014/main" id="{E6D5ED85-0FE8-455A-BBAC-82D95CBEB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0600" y="4318000"/>
            <a:ext cx="1905000" cy="25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6" name="Picture 6" descr="S:\AZTEC LOGO\LOGO (NEW)\Aztec-New Logo.BMP">
            <a:extLst>
              <a:ext uri="{FF2B5EF4-FFF2-40B4-BE49-F238E27FC236}">
                <a16:creationId xmlns:a16="http://schemas.microsoft.com/office/drawing/2014/main" id="{6B6F0749-4A47-4EFC-A602-0B61C2CA7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953000"/>
            <a:ext cx="3200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4269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9538B-6CD0-4BEC-85A9-8AC70BCAA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Our 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22C7B-8E20-4F07-986C-06104D57E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endParaRPr lang="en-US" sz="27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700" dirty="0"/>
              <a:t> An overview on the basic protocol and process of submitting a sub bid </a:t>
            </a:r>
          </a:p>
          <a:p>
            <a:pPr marL="0" indent="0">
              <a:buNone/>
              <a:defRPr/>
            </a:pPr>
            <a:endParaRPr lang="en-US" sz="27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700" dirty="0"/>
              <a:t> Understand how to develop a comprehensive Scope Letter template that is professional and credible</a:t>
            </a:r>
          </a:p>
        </p:txBody>
      </p:sp>
    </p:spTree>
    <p:extLst>
      <p:ext uri="{BB962C8B-B14F-4D97-AF65-F5344CB8AC3E}">
        <p14:creationId xmlns:p14="http://schemas.microsoft.com/office/powerpoint/2010/main" val="2816191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>
            <a:extLst>
              <a:ext uri="{FF2B5EF4-FFF2-40B4-BE49-F238E27FC236}">
                <a16:creationId xmlns:a16="http://schemas.microsoft.com/office/drawing/2014/main" id="{732664FD-3D12-4AC7-B7B5-A01A73E0A2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19400" y="228600"/>
            <a:ext cx="749935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en-US" sz="3200" cap="all" dirty="0">
                <a:solidFill>
                  <a:schemeClr val="tx2">
                    <a:satMod val="130000"/>
                  </a:schemeClr>
                </a:solidFill>
              </a:rPr>
            </a:br>
            <a:br>
              <a:rPr lang="en-US" sz="3200" cap="all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sz="3200" cap="all" dirty="0">
                <a:solidFill>
                  <a:schemeClr val="tx2">
                    <a:satMod val="130000"/>
                  </a:schemeClr>
                </a:solidFill>
              </a:rPr>
              <a:t>Finding work &amp; contacting the General Contractors</a:t>
            </a:r>
            <a:br>
              <a:rPr lang="en-US" sz="3200" cap="all" dirty="0">
                <a:solidFill>
                  <a:schemeClr val="tx2">
                    <a:satMod val="130000"/>
                  </a:schemeClr>
                </a:solidFill>
              </a:rPr>
            </a:br>
            <a:br>
              <a:rPr lang="en-US" sz="3600" cap="all" dirty="0">
                <a:solidFill>
                  <a:schemeClr val="tx2">
                    <a:satMod val="130000"/>
                  </a:schemeClr>
                </a:solidFill>
              </a:rPr>
            </a:br>
            <a:endParaRPr lang="en-US" sz="3200" cap="all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5626D78C-D3B5-478B-A405-4AD469F04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The SC County website &amp; other Public Agencies</a:t>
            </a:r>
          </a:p>
          <a:p>
            <a:pPr eaLnBrk="1" hangingPunct="1"/>
            <a:r>
              <a:rPr lang="en-US" altLang="en-US" sz="2400"/>
              <a:t>Review the project description </a:t>
            </a:r>
            <a:r>
              <a:rPr lang="en-US" altLang="en-US" sz="2400" b="1" i="1"/>
              <a:t>&amp; Engineers Estimate</a:t>
            </a:r>
          </a:p>
          <a:p>
            <a:pPr eaLnBrk="1" hangingPunct="1"/>
            <a:r>
              <a:rPr lang="en-US" altLang="en-US" sz="2400"/>
              <a:t>Review the Bid Form List of Bid Items</a:t>
            </a:r>
          </a:p>
          <a:p>
            <a:pPr eaLnBrk="1" hangingPunct="1"/>
            <a:r>
              <a:rPr lang="en-US" altLang="en-US" sz="2400"/>
              <a:t>Prepare your Scope Letter </a:t>
            </a:r>
            <a:r>
              <a:rPr lang="en-US" altLang="en-US" sz="2400" b="1" i="1"/>
              <a:t>&amp; decide what you will bid upon</a:t>
            </a:r>
          </a:p>
          <a:p>
            <a:pPr eaLnBrk="1" hangingPunct="1"/>
            <a:r>
              <a:rPr lang="en-US" altLang="en-US" sz="2400"/>
              <a:t>Review the List of Primes planning to bid the job</a:t>
            </a:r>
          </a:p>
          <a:p>
            <a:pPr eaLnBrk="1" hangingPunct="1"/>
            <a:r>
              <a:rPr lang="en-US" altLang="en-US" sz="2400"/>
              <a:t>Send the bidding primes your </a:t>
            </a:r>
            <a:r>
              <a:rPr lang="en-US" altLang="en-US" sz="2400" b="1" i="1">
                <a:solidFill>
                  <a:srgbClr val="FF0000"/>
                </a:solidFill>
              </a:rPr>
              <a:t>unpriced</a:t>
            </a:r>
            <a:r>
              <a:rPr lang="en-US" altLang="en-US" sz="2400"/>
              <a:t> Scope Letter</a:t>
            </a:r>
          </a:p>
          <a:p>
            <a:pPr eaLnBrk="1" hangingPunct="1"/>
            <a:r>
              <a:rPr lang="en-US" altLang="en-US" sz="2400"/>
              <a:t>Begin working on your estimate</a:t>
            </a:r>
          </a:p>
          <a:p>
            <a:pPr eaLnBrk="1" hangingPunct="1"/>
            <a:r>
              <a:rPr lang="en-US" altLang="en-US" sz="2400"/>
              <a:t>On Bid Day morning, send your priced-out Scope Letter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2298872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BB11C-33EA-40C3-948F-D9DE245C2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9100" y="274638"/>
            <a:ext cx="7499350" cy="114300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General Conditions – Key Information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39065E5D-4AFC-41A8-84B7-A02DC391DB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95600" y="1143001"/>
            <a:ext cx="3657600" cy="5045075"/>
          </a:xfrm>
        </p:spPr>
        <p:txBody>
          <a:bodyPr/>
          <a:lstStyle/>
          <a:p>
            <a:endParaRPr lang="en-US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Information to Contractors / Invitation to Bid - </a:t>
            </a:r>
            <a:r>
              <a:rPr lang="en-US" altLang="en-US" sz="1400" b="1" i="1">
                <a:latin typeface="Arial" panose="020B0604020202020204" pitchFamily="34" charset="0"/>
                <a:cs typeface="Arial" panose="020B0604020202020204" pitchFamily="34" charset="0"/>
              </a:rPr>
              <a:t>(Date, Time, &amp; Place)</a:t>
            </a:r>
          </a:p>
          <a:p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t>Bonding Requirements - </a:t>
            </a:r>
            <a:r>
              <a:rPr lang="en-US" altLang="en-US" sz="1400" i="1">
                <a:latin typeface="Arial" panose="020B0604020202020204" pitchFamily="34" charset="0"/>
                <a:cs typeface="Arial" panose="020B0604020202020204" pitchFamily="34" charset="0"/>
              </a:rPr>
              <a:t>(Bid Bond &amp; Performance / Payment Bonds)</a:t>
            </a:r>
          </a:p>
          <a:p>
            <a:r>
              <a:rPr lang="en-US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The Bid Proposal Form is Always Included in the Spec Book</a:t>
            </a:r>
          </a:p>
          <a:p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t>Description of the Work</a:t>
            </a:r>
          </a:p>
          <a:p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t>Insurance Requirements</a:t>
            </a:r>
          </a:p>
          <a:p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t>DIR Registration &amp; Prevailing Wages required along with Certified Payrolls</a:t>
            </a:r>
          </a:p>
          <a:p>
            <a:r>
              <a:rPr lang="en-US" altLang="en-US" sz="14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Labor Agreement (PLA) Requirement - (if any)</a:t>
            </a:r>
          </a:p>
          <a:p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t>MBE / DBE / SBE / WBE / DSVBE / Requirements – </a:t>
            </a:r>
            <a:r>
              <a:rPr lang="en-US" altLang="en-US" sz="1400" i="1">
                <a:latin typeface="Arial" panose="020B0604020202020204" pitchFamily="34" charset="0"/>
                <a:cs typeface="Arial" panose="020B0604020202020204" pitchFamily="34" charset="0"/>
              </a:rPr>
              <a:t>(if any)</a:t>
            </a:r>
          </a:p>
          <a:p>
            <a:r>
              <a:rPr lang="en-US" altLang="en-US" sz="14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 Completion Time Allowed &amp; Liquidated Damages</a:t>
            </a:r>
          </a:p>
          <a:p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4" name="Content Placeholder 3">
            <a:extLst>
              <a:ext uri="{FF2B5EF4-FFF2-40B4-BE49-F238E27FC236}">
                <a16:creationId xmlns:a16="http://schemas.microsoft.com/office/drawing/2014/main" id="{16681BFA-F5E4-4744-8573-FA1CC29CEA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0" y="1143000"/>
            <a:ext cx="3657600" cy="4876800"/>
          </a:xfrm>
        </p:spPr>
        <p:txBody>
          <a:bodyPr/>
          <a:lstStyle/>
          <a:p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t>Type of CPM Schedule Required</a:t>
            </a:r>
          </a:p>
          <a:p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t>Submittals Requirements – </a:t>
            </a:r>
            <a:r>
              <a:rPr lang="en-US" altLang="en-US" sz="1400" i="1">
                <a:latin typeface="Arial" panose="020B0604020202020204" pitchFamily="34" charset="0"/>
                <a:cs typeface="Arial" panose="020B0604020202020204" pitchFamily="34" charset="0"/>
              </a:rPr>
              <a:t>(Number of Copies, Turn Around Time)</a:t>
            </a:r>
          </a:p>
          <a:p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t>Change Order Procedures - </a:t>
            </a:r>
            <a:r>
              <a:rPr lang="en-US" altLang="en-US" sz="1400" i="1">
                <a:latin typeface="Arial" panose="020B0604020202020204" pitchFamily="34" charset="0"/>
                <a:cs typeface="Arial" panose="020B0604020202020204" pitchFamily="34" charset="0"/>
              </a:rPr>
              <a:t>(Cost backup, Markups, Disputes)</a:t>
            </a:r>
          </a:p>
          <a:p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t>Weather Days Allowance Policy</a:t>
            </a:r>
          </a:p>
          <a:p>
            <a:r>
              <a:rPr lang="en-US" altLang="en-US" sz="14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 Application Procedure / Retention Policy…. (5% per California PCC</a:t>
            </a:r>
            <a:r>
              <a:rPr lang="en-US" altLang="en-US" sz="1400" i="1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t>Safety Program Requirements</a:t>
            </a:r>
          </a:p>
          <a:p>
            <a:r>
              <a:rPr lang="en-US" altLang="en-US" sz="14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 Regulations are new!</a:t>
            </a:r>
          </a:p>
          <a:p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t>Quality Control / Materials Testing Requirements</a:t>
            </a:r>
          </a:p>
          <a:p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t>Project Close-out Procedures</a:t>
            </a:r>
          </a:p>
        </p:txBody>
      </p:sp>
    </p:spTree>
    <p:extLst>
      <p:ext uri="{BB962C8B-B14F-4D97-AF65-F5344CB8AC3E}">
        <p14:creationId xmlns:p14="http://schemas.microsoft.com/office/powerpoint/2010/main" val="1494394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118D0-3A7E-4FF8-9515-27145E252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9100" y="274638"/>
            <a:ext cx="749935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Process and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F70E2-EB18-4F83-A8C5-83DBADDA26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46326" y="2241550"/>
            <a:ext cx="3724275" cy="3017838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700" dirty="0"/>
              <a:t> </a:t>
            </a:r>
            <a:r>
              <a:rPr lang="en-US" sz="2100" dirty="0"/>
              <a:t>DBEs often feel their bids are ignored, given second class status, or being shopped around.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100" dirty="0"/>
              <a:t> GC must receive, evaluate, track, and post a multitude of sub bid information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100" dirty="0"/>
              <a:t> 95% of sub bids are submitted in the </a:t>
            </a:r>
            <a:r>
              <a:rPr lang="en-US" sz="2100" b="1" u="sng" dirty="0"/>
              <a:t>last hour before bid time</a:t>
            </a:r>
            <a:r>
              <a:rPr lang="en-US" sz="2100" dirty="0"/>
              <a:t>.</a:t>
            </a:r>
          </a:p>
        </p:txBody>
      </p:sp>
      <p:pic>
        <p:nvPicPr>
          <p:cNvPr id="16388" name="Content Placeholder 5">
            <a:extLst>
              <a:ext uri="{FF2B5EF4-FFF2-40B4-BE49-F238E27FC236}">
                <a16:creationId xmlns:a16="http://schemas.microsoft.com/office/drawing/2014/main" id="{FD4C2350-2A53-4799-BDFF-58FFF01BC95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4901" y="2414589"/>
            <a:ext cx="3705225" cy="2473325"/>
          </a:xfrm>
        </p:spPr>
      </p:pic>
    </p:spTree>
    <p:extLst>
      <p:ext uri="{BB962C8B-B14F-4D97-AF65-F5344CB8AC3E}">
        <p14:creationId xmlns:p14="http://schemas.microsoft.com/office/powerpoint/2010/main" val="2771852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handra Brooks | Inspirational Coach San Jose CA">
            <a:extLst>
              <a:ext uri="{FF2B5EF4-FFF2-40B4-BE49-F238E27FC236}">
                <a16:creationId xmlns:a16="http://schemas.microsoft.com/office/drawing/2014/main" id="{072897C1-C68F-4812-AC2D-55B750015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487" y="1572741"/>
            <a:ext cx="3103267" cy="26124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3F7563B-D090-4141-AB61-DB7E52F37FC8}"/>
              </a:ext>
            </a:extLst>
          </p:cNvPr>
          <p:cNvSpPr/>
          <p:nvPr/>
        </p:nvSpPr>
        <p:spPr>
          <a:xfrm>
            <a:off x="0" y="6355209"/>
            <a:ext cx="12230731" cy="502791"/>
          </a:xfrm>
          <a:prstGeom prst="rect">
            <a:avLst/>
          </a:prstGeom>
          <a:solidFill>
            <a:srgbClr val="048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196FF0-E6FE-45E2-81B5-39F117CF5955}"/>
              </a:ext>
            </a:extLst>
          </p:cNvPr>
          <p:cNvSpPr/>
          <p:nvPr/>
        </p:nvSpPr>
        <p:spPr>
          <a:xfrm>
            <a:off x="0" y="0"/>
            <a:ext cx="12230731" cy="502791"/>
          </a:xfrm>
          <a:prstGeom prst="rect">
            <a:avLst/>
          </a:prstGeom>
          <a:solidFill>
            <a:srgbClr val="048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9C3D8FAD-0C35-4360-BDA5-B1DFEC110B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92" y="0"/>
            <a:ext cx="1099339" cy="1099339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7108C76-243F-4214-8B3E-4F2A6B2A17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055" y="1395384"/>
            <a:ext cx="4704703" cy="29671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56D8B90-D257-400F-92DC-11AEF03EB705}"/>
              </a:ext>
            </a:extLst>
          </p:cNvPr>
          <p:cNvSpPr txBox="1"/>
          <p:nvPr/>
        </p:nvSpPr>
        <p:spPr>
          <a:xfrm>
            <a:off x="1513324" y="4415503"/>
            <a:ext cx="3147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Chandra Lopez-Brooks</a:t>
            </a:r>
            <a:br>
              <a:rPr lang="en-US" b="1" dirty="0"/>
            </a:br>
            <a:r>
              <a:rPr lang="en-US" dirty="0"/>
              <a:t>MBC – Facilitator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083B1D-B0AB-4515-A4D8-88BF81D485D9}"/>
              </a:ext>
            </a:extLst>
          </p:cNvPr>
          <p:cNvSpPr txBox="1"/>
          <p:nvPr/>
        </p:nvSpPr>
        <p:spPr>
          <a:xfrm>
            <a:off x="6470409" y="4731836"/>
            <a:ext cx="42980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Premiere Diversity &amp; Inclusion Firm </a:t>
            </a:r>
          </a:p>
          <a:p>
            <a:r>
              <a:rPr lang="en-US" sz="2000" i="1" dirty="0"/>
              <a:t>In Silicon Valley</a:t>
            </a:r>
          </a:p>
        </p:txBody>
      </p:sp>
    </p:spTree>
    <p:extLst>
      <p:ext uri="{BB962C8B-B14F-4D97-AF65-F5344CB8AC3E}">
        <p14:creationId xmlns:p14="http://schemas.microsoft.com/office/powerpoint/2010/main" val="2809440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76C76-67B8-47FE-AFBF-205FDEFE6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Process and Protocol (</a:t>
            </a:r>
            <a:r>
              <a:rPr lang="en-US" sz="3200" dirty="0"/>
              <a:t>Cont</a:t>
            </a:r>
            <a:r>
              <a:rPr lang="en-US" dirty="0"/>
              <a:t>.)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4213BE97-C13A-4C87-A739-98E0EDC49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400"/>
              <a:t> Your Scope Letter should be on your letterhead with the information as shown on the sample.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/>
              <a:t> Preparing a Scope letter in the same format as the Prime’s Bid form is the </a:t>
            </a:r>
            <a:r>
              <a:rPr lang="en-US" altLang="en-US" sz="2400" b="1" u="sng"/>
              <a:t>professional</a:t>
            </a:r>
            <a:r>
              <a:rPr lang="en-US" altLang="en-US" sz="2400"/>
              <a:t> way to submit a sub bid.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/>
              <a:t> Following this protocol will ensure that you receive fair consideration and evaluation of your proposal.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/>
              <a:t>It immediately signals the GC that this bid is from a sub who is at least familiar with the process.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100"/>
          </a:p>
        </p:txBody>
      </p:sp>
    </p:spTree>
    <p:extLst>
      <p:ext uri="{BB962C8B-B14F-4D97-AF65-F5344CB8AC3E}">
        <p14:creationId xmlns:p14="http://schemas.microsoft.com/office/powerpoint/2010/main" val="2148800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23657-0D67-4539-96EE-63184CCE0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9100" y="274638"/>
            <a:ext cx="749935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Best Practices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4776926B-7B4A-49CE-B9CA-1623A5D503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59100" y="1524001"/>
            <a:ext cx="3657600" cy="466407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1800"/>
              <a:t> </a:t>
            </a:r>
            <a:r>
              <a:rPr lang="en-US" altLang="en-US" sz="2000"/>
              <a:t>Start your own estimate early, do your Pre-bid Job Walk, quantity take-offs and develop your spreadsheet at least a week before the project bids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/>
              <a:t> Format your spreadsheet to mimic the Prime’s Bid Form as required by owner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/>
              <a:t> Send out your own request for bids from your suppliers &amp; subs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/>
              <a:t> Send your </a:t>
            </a:r>
            <a:r>
              <a:rPr lang="en-US" altLang="en-US" sz="2000" b="1" i="1"/>
              <a:t>unpriced</a:t>
            </a:r>
            <a:r>
              <a:rPr lang="en-US" altLang="en-US" sz="2000"/>
              <a:t> Scope Letter to the bidding Primes.</a:t>
            </a:r>
          </a:p>
          <a:p>
            <a:endParaRPr lang="en-US" altLang="en-US"/>
          </a:p>
        </p:txBody>
      </p:sp>
      <p:pic>
        <p:nvPicPr>
          <p:cNvPr id="18436" name="Content Placeholder 4">
            <a:extLst>
              <a:ext uri="{FF2B5EF4-FFF2-40B4-BE49-F238E27FC236}">
                <a16:creationId xmlns:a16="http://schemas.microsoft.com/office/drawing/2014/main" id="{B2D6F352-83AB-4D52-9EB2-4BE98038973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77038" y="2209801"/>
            <a:ext cx="3657600" cy="2735263"/>
          </a:xfrm>
        </p:spPr>
      </p:pic>
    </p:spTree>
    <p:extLst>
      <p:ext uri="{BB962C8B-B14F-4D97-AF65-F5344CB8AC3E}">
        <p14:creationId xmlns:p14="http://schemas.microsoft.com/office/powerpoint/2010/main" val="40562611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01EC2-2B70-4AA1-B62A-C59995708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9100" y="274638"/>
            <a:ext cx="749935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Best Practices </a:t>
            </a:r>
            <a:r>
              <a:rPr lang="en-US" sz="3200" dirty="0"/>
              <a:t>(Cont.)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0FC28F2C-3F3A-4E5C-8A5A-3A020FAD5E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46325" y="2241550"/>
            <a:ext cx="7543800" cy="301783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100"/>
              <a:t> </a:t>
            </a:r>
            <a:r>
              <a:rPr lang="en-US" altLang="en-US" sz="2400"/>
              <a:t>Call or email the Prime’s estimator and ask if they received your Scope Letter.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/>
              <a:t> Ask if they have any questions about your proposed scope of work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/>
              <a:t> If you have any questions about the bid, now is the time to ask, </a:t>
            </a:r>
            <a:r>
              <a:rPr lang="en-US" altLang="en-US" sz="2400" b="1" i="1"/>
              <a:t>not on bid day!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/>
              <a:t> Request that they give you bid results for your trade after the Bid is opened &amp; mention that you will be sending them a Tally Sheet so they can fill in the numbers.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10945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F2CD0-C184-4F2D-8ABB-50FC651DE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9100" y="274638"/>
            <a:ext cx="74993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Best Practices When Submitting a Scope Letter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564F5-EE55-46D6-A959-DDC3B3BA35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59100" y="1524001"/>
            <a:ext cx="3657600" cy="4664075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100" dirty="0"/>
              <a:t> </a:t>
            </a:r>
            <a:r>
              <a:rPr lang="en-US" altLang="en-US" sz="2400" dirty="0"/>
              <a:t>Be as clear and concise as possible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 Be sure to structure your pricing to match the format dictated in the Prime’s Bid Proposal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 Be sure to reference the Specification Section that applies to your work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 Include any and all applicable taxes &amp; freight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1E210C-3A67-48A3-BF14-0D648CA7B2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00850" y="1535114"/>
            <a:ext cx="3657600" cy="4664075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1950" dirty="0"/>
              <a:t> </a:t>
            </a:r>
            <a:r>
              <a:rPr lang="en-US" altLang="en-US" sz="2400" dirty="0"/>
              <a:t>Acknowledge all addendums   </a:t>
            </a:r>
            <a:r>
              <a:rPr lang="en-US" altLang="en-US" sz="2400" b="1" dirty="0">
                <a:solidFill>
                  <a:srgbClr val="FF0000"/>
                </a:solidFill>
              </a:rPr>
              <a:t>(key)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 State any delivery restraints that could affect the schedule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 Identify unloading requirements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 If appropriate, offer alternate pricing for partial scope, </a:t>
            </a:r>
            <a:r>
              <a:rPr lang="en-US" altLang="en-US" sz="2400" b="1" i="1" dirty="0"/>
              <a:t>but be clear!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 State how long your price is good for </a:t>
            </a:r>
            <a:r>
              <a:rPr lang="en-US" altLang="en-US" sz="2400" b="1" dirty="0">
                <a:solidFill>
                  <a:srgbClr val="FF0000"/>
                </a:solidFill>
              </a:rPr>
              <a:t>(key)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8366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A3007-ED36-4EDB-8481-DB8E83077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9100" y="274638"/>
            <a:ext cx="74993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Worst Practices When Submitting a Scope Letter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A957E-6FAE-4E0E-AAEC-29FBBC96BF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59100" y="1524001"/>
            <a:ext cx="3657600" cy="4664075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1950" dirty="0"/>
              <a:t> </a:t>
            </a:r>
            <a:r>
              <a:rPr lang="en-US" altLang="en-US" sz="2400" dirty="0"/>
              <a:t>Do </a:t>
            </a:r>
            <a:r>
              <a:rPr lang="en-US" altLang="en-US" sz="2400" b="1" i="1" dirty="0"/>
              <a:t>not</a:t>
            </a:r>
            <a:r>
              <a:rPr lang="en-US" altLang="en-US" sz="2400" dirty="0"/>
              <a:t> bid alternate items unless they are approved by the A/E firm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 Do </a:t>
            </a:r>
            <a:r>
              <a:rPr lang="en-US" altLang="en-US" sz="2400" b="1" i="1" dirty="0"/>
              <a:t>not</a:t>
            </a:r>
            <a:r>
              <a:rPr lang="en-US" altLang="en-US" sz="2400" dirty="0"/>
              <a:t> include a detailed quantity take-off unless bid form calls for it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 Do </a:t>
            </a:r>
            <a:r>
              <a:rPr lang="en-US" altLang="en-US" sz="2400" b="1" i="1" dirty="0"/>
              <a:t>not</a:t>
            </a:r>
            <a:r>
              <a:rPr lang="en-US" altLang="en-US" sz="2400" dirty="0"/>
              <a:t> exclude taxes or freight on any of your materials or equipment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 Don’t expect that you will dictate payment terms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07E883-986D-4C4E-988A-2764B5AC68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00850" y="1524001"/>
            <a:ext cx="3657600" cy="4664075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1950" dirty="0"/>
              <a:t> </a:t>
            </a:r>
            <a:r>
              <a:rPr lang="en-US" altLang="en-US" sz="2400" dirty="0"/>
              <a:t>Do not make a lengthy list of exclusions that are </a:t>
            </a:r>
            <a:r>
              <a:rPr lang="en-US" altLang="en-US" sz="2400" i="1" u="sng" dirty="0"/>
              <a:t>not</a:t>
            </a:r>
            <a:r>
              <a:rPr lang="en-US" altLang="en-US" sz="2400" dirty="0"/>
              <a:t> </a:t>
            </a:r>
            <a:r>
              <a:rPr lang="en-US" altLang="en-US" sz="2400" i="1" u="sng" dirty="0"/>
              <a:t>industry standard</a:t>
            </a:r>
            <a:r>
              <a:rPr lang="en-US" altLang="en-US" sz="2400" dirty="0"/>
              <a:t> for your type of work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 Requests for upfront monies are almost </a:t>
            </a:r>
            <a:r>
              <a:rPr lang="en-US" altLang="en-US" sz="2400" b="1" i="1" dirty="0"/>
              <a:t>never</a:t>
            </a:r>
            <a:r>
              <a:rPr lang="en-US" altLang="en-US" sz="2400" dirty="0"/>
              <a:t> allowed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400" b="1" i="1" dirty="0">
                <a:solidFill>
                  <a:srgbClr val="FF0000"/>
                </a:solidFill>
              </a:rPr>
              <a:t> Do not wait </a:t>
            </a:r>
            <a:r>
              <a:rPr lang="en-US" altLang="en-US" sz="2400" dirty="0"/>
              <a:t>until 15 minutes before bids are due to submit price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400" b="1" i="1" dirty="0"/>
              <a:t> Do not wait until bid day to ask questions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6447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95C98-C385-462D-9A2F-6AFAE270E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9100" y="274638"/>
            <a:ext cx="749935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Submitting on Bid Day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B2B6FF48-BB54-4F86-AF9C-7BEAB05AC2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46325" y="2241550"/>
            <a:ext cx="7543800" cy="3017838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1350"/>
              </a:spcBef>
              <a:buFont typeface="Arial" panose="020B0604020202020204" pitchFamily="34" charset="0"/>
              <a:buChar char="•"/>
            </a:pPr>
            <a:r>
              <a:rPr lang="en-US" altLang="en-US" sz="1800"/>
              <a:t> </a:t>
            </a:r>
            <a:r>
              <a:rPr lang="en-US" altLang="en-US" sz="2400"/>
              <a:t>Finalize your price</a:t>
            </a:r>
          </a:p>
          <a:p>
            <a:pPr>
              <a:lnSpc>
                <a:spcPct val="150000"/>
              </a:lnSpc>
              <a:spcBef>
                <a:spcPts val="1350"/>
              </a:spcBef>
              <a:buFont typeface="Arial" panose="020B0604020202020204" pitchFamily="34" charset="0"/>
              <a:buChar char="•"/>
            </a:pPr>
            <a:r>
              <a:rPr lang="en-US" altLang="en-US" sz="2400"/>
              <a:t> Email or fax to the bidding primes 45 - 60 minutes early</a:t>
            </a:r>
          </a:p>
          <a:p>
            <a:pPr>
              <a:lnSpc>
                <a:spcPct val="150000"/>
              </a:lnSpc>
              <a:spcBef>
                <a:spcPts val="1350"/>
              </a:spcBef>
              <a:buFont typeface="Arial" panose="020B0604020202020204" pitchFamily="34" charset="0"/>
              <a:buChar char="•"/>
            </a:pPr>
            <a:r>
              <a:rPr lang="en-US" altLang="en-US" sz="2400"/>
              <a:t> The next day contact low bidder &amp; request results</a:t>
            </a:r>
          </a:p>
          <a:p>
            <a:pPr>
              <a:lnSpc>
                <a:spcPct val="150000"/>
              </a:lnSpc>
              <a:spcBef>
                <a:spcPts val="1350"/>
              </a:spcBef>
              <a:buFont typeface="Arial" panose="020B0604020202020204" pitchFamily="34" charset="0"/>
              <a:buChar char="•"/>
            </a:pPr>
            <a:r>
              <a:rPr lang="en-US" altLang="en-US" sz="2400"/>
              <a:t> If they used your number and listed you, send a short congratulatory note</a:t>
            </a:r>
          </a:p>
          <a:p>
            <a:pPr>
              <a:lnSpc>
                <a:spcPct val="150000"/>
              </a:lnSpc>
              <a:spcBef>
                <a:spcPts val="1350"/>
              </a:spcBef>
              <a:buFont typeface="Arial" panose="020B0604020202020204" pitchFamily="34" charset="0"/>
              <a:buChar char="•"/>
            </a:pPr>
            <a:r>
              <a:rPr lang="en-US" altLang="en-US" sz="2400" b="1" i="1"/>
              <a:t> Follow the owner’s website to see bid results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52561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4C6E5236-20BF-499C-8FF3-1B1109F99A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43201" y="4572001"/>
            <a:ext cx="7407275" cy="893763"/>
          </a:xfrm>
        </p:spPr>
        <p:txBody>
          <a:bodyPr>
            <a:normAutofit fontScale="47500" lnSpcReduction="2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>
                <a:latin typeface="Arial" charset="0"/>
              </a:rPr>
              <a:t>Thank You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sz="4000" b="1" dirty="0">
              <a:latin typeface="Arial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>
                <a:latin typeface="Arial" charset="0"/>
              </a:rPr>
              <a:t>Contact Ed Duarte at:    </a:t>
            </a:r>
            <a:r>
              <a:rPr lang="en-US" sz="4000" b="1" dirty="0">
                <a:latin typeface="Arial" charset="0"/>
                <a:hlinkClick r:id="rId3"/>
              </a:rPr>
              <a:t>edrossduarte@gmail.com</a:t>
            </a:r>
            <a:endParaRPr lang="en-US" sz="4000" b="1" dirty="0">
              <a:latin typeface="Arial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sz="4000" b="1" dirty="0">
              <a:latin typeface="Arial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b="1" dirty="0">
              <a:latin typeface="Arial" charset="0"/>
            </a:endParaRPr>
          </a:p>
        </p:txBody>
      </p:sp>
      <p:sp>
        <p:nvSpPr>
          <p:cNvPr id="23555" name="Footer Placeholder 3">
            <a:extLst>
              <a:ext uri="{FF2B5EF4-FFF2-40B4-BE49-F238E27FC236}">
                <a16:creationId xmlns:a16="http://schemas.microsoft.com/office/drawing/2014/main" id="{447085F9-3AA1-43F4-9993-549D57598889}"/>
              </a:ext>
            </a:extLst>
          </p:cNvPr>
          <p:cNvSpPr txBox="1">
            <a:spLocks noGrp="1"/>
          </p:cNvSpPr>
          <p:nvPr/>
        </p:nvSpPr>
        <p:spPr bwMode="auto">
          <a:xfrm>
            <a:off x="4648200" y="6356351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22540" name="Picture 12" descr="Stock Photo - construction worker &#10;with poster. fotosearch &#10;- search stock &#10;photos, pictures, &#10;images, and photo &#10;clipart">
            <a:extLst>
              <a:ext uri="{FF2B5EF4-FFF2-40B4-BE49-F238E27FC236}">
                <a16:creationId xmlns:a16="http://schemas.microsoft.com/office/drawing/2014/main" id="{3D76810D-D09B-4DF9-B82F-0EBE6823E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t="11098" b="16402"/>
          <a:stretch>
            <a:fillRect/>
          </a:stretch>
        </p:blipFill>
        <p:spPr bwMode="auto">
          <a:xfrm>
            <a:off x="4495800" y="457200"/>
            <a:ext cx="3733800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7" name="TextBox 9">
            <a:extLst>
              <a:ext uri="{FF2B5EF4-FFF2-40B4-BE49-F238E27FC236}">
                <a16:creationId xmlns:a16="http://schemas.microsoft.com/office/drawing/2014/main" id="{48E897E2-29DB-4C9F-95A1-04FE06486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2590801"/>
            <a:ext cx="3352800" cy="523875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 b="1">
                <a:solidFill>
                  <a:prstClr val="black"/>
                </a:solidFill>
                <a:latin typeface="Arial" panose="020B0604020202020204" pitchFamily="34" charset="0"/>
              </a:rPr>
              <a:t>QUESTIONS</a:t>
            </a:r>
          </a:p>
        </p:txBody>
      </p:sp>
      <p:sp>
        <p:nvSpPr>
          <p:cNvPr id="23558" name="TextBox 7">
            <a:extLst>
              <a:ext uri="{FF2B5EF4-FFF2-40B4-BE49-F238E27FC236}">
                <a16:creationId xmlns:a16="http://schemas.microsoft.com/office/drawing/2014/main" id="{DE5A317A-B74E-483C-9A92-75AAAAA52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1676401"/>
            <a:ext cx="1600200" cy="1046163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ts val="1200"/>
              </a:spcAft>
              <a:buClrTx/>
              <a:buSzTx/>
              <a:buNone/>
            </a:pPr>
            <a:r>
              <a:rPr lang="en-US" altLang="en-US" sz="4400" b="1">
                <a:solidFill>
                  <a:prstClr val="black"/>
                </a:solidFill>
                <a:latin typeface="Arial" panose="020B0604020202020204" pitchFamily="34" charset="0"/>
              </a:rPr>
              <a:t>?</a:t>
            </a:r>
          </a:p>
          <a:p>
            <a:pPr algn="ctr" fontAlgn="base">
              <a:spcBef>
                <a:spcPct val="0"/>
              </a:spcBef>
              <a:spcAft>
                <a:spcPts val="1200"/>
              </a:spcAft>
              <a:buClrTx/>
              <a:buSzTx/>
              <a:buNone/>
            </a:pPr>
            <a:endParaRPr lang="en-US" altLang="en-US" sz="8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7895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F7563B-D090-4141-AB61-DB7E52F37FC8}"/>
              </a:ext>
            </a:extLst>
          </p:cNvPr>
          <p:cNvSpPr/>
          <p:nvPr/>
        </p:nvSpPr>
        <p:spPr>
          <a:xfrm>
            <a:off x="0" y="6355209"/>
            <a:ext cx="12230731" cy="502791"/>
          </a:xfrm>
          <a:prstGeom prst="rect">
            <a:avLst/>
          </a:prstGeom>
          <a:solidFill>
            <a:srgbClr val="048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196FF0-E6FE-45E2-81B5-39F117CF5955}"/>
              </a:ext>
            </a:extLst>
          </p:cNvPr>
          <p:cNvSpPr/>
          <p:nvPr/>
        </p:nvSpPr>
        <p:spPr>
          <a:xfrm>
            <a:off x="0" y="0"/>
            <a:ext cx="12230731" cy="502791"/>
          </a:xfrm>
          <a:prstGeom prst="rect">
            <a:avLst/>
          </a:prstGeom>
          <a:solidFill>
            <a:srgbClr val="048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9C3D8FAD-0C35-4360-BDA5-B1DFEC110B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92" y="0"/>
            <a:ext cx="1099339" cy="1099339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7108C76-243F-4214-8B3E-4F2A6B2A17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441" y="5651614"/>
            <a:ext cx="1438779" cy="9074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 descr="Merriwether &amp; Williams Insurance Services">
            <a:extLst>
              <a:ext uri="{FF2B5EF4-FFF2-40B4-BE49-F238E27FC236}">
                <a16:creationId xmlns:a16="http://schemas.microsoft.com/office/drawing/2014/main" id="{B6751511-9A83-4886-BB26-315DC23E5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942" y="1828357"/>
            <a:ext cx="7062286" cy="154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grid Merriwether">
            <a:extLst>
              <a:ext uri="{FF2B5EF4-FFF2-40B4-BE49-F238E27FC236}">
                <a16:creationId xmlns:a16="http://schemas.microsoft.com/office/drawing/2014/main" id="{2780E59B-A8A1-474D-93B2-4840C72D7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279" y="1648452"/>
            <a:ext cx="243840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A8A477-1AD5-45BF-8C42-87B04BE66861}"/>
              </a:ext>
            </a:extLst>
          </p:cNvPr>
          <p:cNvSpPr txBox="1"/>
          <p:nvPr/>
        </p:nvSpPr>
        <p:spPr>
          <a:xfrm>
            <a:off x="5021537" y="3764876"/>
            <a:ext cx="57929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Bonding &amp; Insurance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6D8B90-D257-400F-92DC-11AEF03EB705}"/>
              </a:ext>
            </a:extLst>
          </p:cNvPr>
          <p:cNvSpPr txBox="1"/>
          <p:nvPr/>
        </p:nvSpPr>
        <p:spPr>
          <a:xfrm>
            <a:off x="1694278" y="4837636"/>
            <a:ext cx="2877721" cy="921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Ingrid Merriwether, CIC</a:t>
            </a:r>
            <a:br>
              <a:rPr lang="en-US" b="1" dirty="0"/>
            </a:br>
            <a:r>
              <a:rPr lang="en-US" i="1" dirty="0"/>
              <a:t>President &amp; CEO / Client Advisor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0069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93232" y="4729208"/>
            <a:ext cx="6908905" cy="897127"/>
          </a:xfrm>
        </p:spPr>
        <p:txBody>
          <a:bodyPr>
            <a:normAutofit fontScale="92500" lnSpcReduction="20000"/>
          </a:bodyPr>
          <a:lstStyle/>
          <a:p>
            <a:pPr algn="l">
              <a:spcBef>
                <a:spcPts val="0"/>
              </a:spcBef>
              <a:defRPr/>
            </a:pPr>
            <a:r>
              <a:rPr lang="en-US" sz="18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Insurance and Bonding </a:t>
            </a:r>
          </a:p>
          <a:p>
            <a:pPr algn="l">
              <a:spcBef>
                <a:spcPts val="0"/>
              </a:spcBef>
              <a:defRPr/>
            </a:pPr>
            <a:r>
              <a:rPr lang="en-US" sz="18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Presented by: </a:t>
            </a:r>
          </a:p>
          <a:p>
            <a:pPr algn="l">
              <a:spcBef>
                <a:spcPts val="0"/>
              </a:spcBef>
              <a:defRPr/>
            </a:pPr>
            <a:r>
              <a:rPr lang="en-US" sz="18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Ingrid Merriwether, President &amp; CEO</a:t>
            </a:r>
          </a:p>
          <a:p>
            <a:pPr algn="l">
              <a:spcBef>
                <a:spcPts val="0"/>
              </a:spcBef>
              <a:defRPr/>
            </a:pPr>
            <a:r>
              <a:rPr lang="en-US" sz="18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Merriwether &amp; Williams Insurance Services, Inc. </a:t>
            </a:r>
          </a:p>
        </p:txBody>
      </p:sp>
      <p:pic>
        <p:nvPicPr>
          <p:cNvPr id="2054" name="Picture 6" descr="MW_3pcY72_t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001" y="4795457"/>
            <a:ext cx="3225252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34260" y="457201"/>
            <a:ext cx="6701482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3200" b="1" dirty="0">
                <a:solidFill>
                  <a:srgbClr val="800000"/>
                </a:solidFill>
                <a:latin typeface="Calibri" panose="020F0502020204030204" pitchFamily="34" charset="0"/>
              </a:rPr>
              <a:t>SANTA CLARA COUNTY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pPr>
              <a:defRPr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Concrete Solutions for Small Businesses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1875994"/>
            <a:ext cx="9144000" cy="228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43330" y="2286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83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12">
            <a:extLst>
              <a:ext uri="{FF2B5EF4-FFF2-40B4-BE49-F238E27FC236}">
                <a16:creationId xmlns:a16="http://schemas.microsoft.com/office/drawing/2014/main" id="{8087963D-A919-4E2C-8506-6E671FF9F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9368" y="287221"/>
            <a:ext cx="79812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800000"/>
                </a:solidFill>
                <a:latin typeface="Calibri" panose="020F0502020204030204" pitchFamily="34" charset="0"/>
              </a:rPr>
              <a:t>COST/BENEFIT RISK MANAGEMENT</a:t>
            </a:r>
          </a:p>
        </p:txBody>
      </p:sp>
      <p:sp>
        <p:nvSpPr>
          <p:cNvPr id="31" name="Rectangle 46">
            <a:extLst>
              <a:ext uri="{FF2B5EF4-FFF2-40B4-BE49-F238E27FC236}">
                <a16:creationId xmlns:a16="http://schemas.microsoft.com/office/drawing/2014/main" id="{A1B25EB6-4DCE-4C1A-8496-A882FF822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5333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51E80F77-6721-427D-8BF9-FF1F0B56CDE3}"/>
              </a:ext>
            </a:extLst>
          </p:cNvPr>
          <p:cNvSpPr txBox="1">
            <a:spLocks/>
          </p:cNvSpPr>
          <p:nvPr/>
        </p:nvSpPr>
        <p:spPr bwMode="auto">
          <a:xfrm>
            <a:off x="2009077" y="1027900"/>
            <a:ext cx="7656512" cy="5016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600" dirty="0">
                <a:solidFill>
                  <a:prstClr val="black"/>
                </a:solidFill>
                <a:latin typeface="Calibri" panose="020F0502020204030204" pitchFamily="34" charset="0"/>
              </a:rPr>
              <a:t>Removing Barriers to Access</a:t>
            </a:r>
            <a:endParaRPr lang="en-US" sz="2600" i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F22C7871-A7A2-431D-8C40-36297A953D25}"/>
              </a:ext>
            </a:extLst>
          </p:cNvPr>
          <p:cNvSpPr txBox="1">
            <a:spLocks/>
          </p:cNvSpPr>
          <p:nvPr/>
        </p:nvSpPr>
        <p:spPr bwMode="auto">
          <a:xfrm>
            <a:off x="2155019" y="1817299"/>
            <a:ext cx="7592864" cy="169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sz="2200">
                <a:latin typeface="Calibri" panose="020F0502020204030204" pitchFamily="34" charset="0"/>
              </a:rPr>
              <a:t>Advocate for business i</a:t>
            </a:r>
            <a:r>
              <a:rPr lang="en-US" altLang="en-US" sz="2200">
                <a:latin typeface="Calibri" panose="020F0502020204030204" pitchFamily="34" charset="0"/>
              </a:rPr>
              <a:t>nsurance and bonding are forms of financial credit.  Access to which is inherently less accessible or costly to minority/small/DBE businesses – Community-Based Businesses.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en-US" altLang="en-US" sz="22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sz="2200">
                <a:latin typeface="Calibri" panose="020F0502020204030204" pitchFamily="34" charset="0"/>
              </a:rPr>
              <a:t>The ability and extent to which MBE/Small/DBE Businesses have access to insurance/bonding credit, impacts access to public/infrastructure construction contracting opportunities.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sz="22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2200">
                <a:latin typeface="Calibri" panose="020F0502020204030204" pitchFamily="34" charset="0"/>
              </a:rPr>
              <a:t>And….public agencies diminish their capacity to fully engage the businesses in the community they serve and incur higher contracting cost due to less competition.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sz="2200">
              <a:latin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br>
              <a:rPr lang="en-US" sz="2200">
                <a:latin typeface="Calibri" panose="020F0502020204030204" pitchFamily="34" charset="0"/>
              </a:rPr>
            </a:br>
            <a:br>
              <a:rPr lang="en-US" sz="2200">
                <a:latin typeface="Calibri" panose="020F0502020204030204" pitchFamily="34" charset="0"/>
              </a:rPr>
            </a:br>
            <a:endParaRPr lang="en-US" sz="2200" dirty="0">
              <a:latin typeface="Calibri" panose="020F0502020204030204" pitchFamily="34" charset="0"/>
            </a:endParaRPr>
          </a:p>
        </p:txBody>
      </p:sp>
      <p:grpSp>
        <p:nvGrpSpPr>
          <p:cNvPr id="34" name="Group 19">
            <a:extLst>
              <a:ext uri="{FF2B5EF4-FFF2-40B4-BE49-F238E27FC236}">
                <a16:creationId xmlns:a16="http://schemas.microsoft.com/office/drawing/2014/main" id="{1D3A0633-14F4-481D-941F-FD94D116FD9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529606" y="6143180"/>
            <a:ext cx="1463244" cy="457200"/>
            <a:chOff x="3810000" y="2734733"/>
            <a:chExt cx="4419600" cy="1325298"/>
          </a:xfrm>
        </p:grpSpPr>
        <p:pic>
          <p:nvPicPr>
            <p:cNvPr id="35" name="Picture 14" descr="B&amp;W Logo Transparent.tif">
              <a:extLst>
                <a:ext uri="{FF2B5EF4-FFF2-40B4-BE49-F238E27FC236}">
                  <a16:creationId xmlns:a16="http://schemas.microsoft.com/office/drawing/2014/main" id="{3F9C2950-B29C-4F4D-A1E8-C54AC19B1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0044" y="2802467"/>
              <a:ext cx="3499556" cy="1257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15" descr="LOGO ONLY Trans.tif">
              <a:extLst>
                <a:ext uri="{FF2B5EF4-FFF2-40B4-BE49-F238E27FC236}">
                  <a16:creationId xmlns:a16="http://schemas.microsoft.com/office/drawing/2014/main" id="{A5BF762C-EBA9-4843-B18C-7DA358326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2734733"/>
              <a:ext cx="1072896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2CD63B30-05B3-47AA-8300-842D56E823FC}"/>
              </a:ext>
            </a:extLst>
          </p:cNvPr>
          <p:cNvSpPr txBox="1"/>
          <p:nvPr/>
        </p:nvSpPr>
        <p:spPr>
          <a:xfrm>
            <a:off x="1767841" y="6207268"/>
            <a:ext cx="52665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i="1" dirty="0">
                <a:solidFill>
                  <a:srgbClr val="800000"/>
                </a:solidFill>
                <a:latin typeface="Arial" charset="0"/>
              </a:rPr>
              <a:t>GOING PLACES</a:t>
            </a:r>
            <a:r>
              <a:rPr lang="en-US" sz="1000" b="1" dirty="0">
                <a:solidFill>
                  <a:srgbClr val="800000"/>
                </a:solidFill>
                <a:latin typeface="Arial" charset="0"/>
              </a:rPr>
              <a:t>: </a:t>
            </a:r>
            <a:r>
              <a:rPr lang="en-US" sz="1000" dirty="0">
                <a:solidFill>
                  <a:srgbClr val="10253F"/>
                </a:solidFill>
                <a:latin typeface="Arial" charset="0"/>
              </a:rPr>
              <a:t>Concrete Solutions for Small Businesses</a:t>
            </a:r>
          </a:p>
        </p:txBody>
      </p:sp>
    </p:spTree>
    <p:extLst>
      <p:ext uri="{BB962C8B-B14F-4D97-AF65-F5344CB8AC3E}">
        <p14:creationId xmlns:p14="http://schemas.microsoft.com/office/powerpoint/2010/main" val="4117935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rol Been - Chaplain / Director of Spiritual Life - Sunny View ...">
            <a:extLst>
              <a:ext uri="{FF2B5EF4-FFF2-40B4-BE49-F238E27FC236}">
                <a16:creationId xmlns:a16="http://schemas.microsoft.com/office/drawing/2014/main" id="{41813462-C06F-4639-8576-220C6D0EA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403" y="1458302"/>
            <a:ext cx="2663911" cy="26639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3F7563B-D090-4141-AB61-DB7E52F37FC8}"/>
              </a:ext>
            </a:extLst>
          </p:cNvPr>
          <p:cNvSpPr/>
          <p:nvPr/>
        </p:nvSpPr>
        <p:spPr>
          <a:xfrm>
            <a:off x="0" y="6355209"/>
            <a:ext cx="12230731" cy="502791"/>
          </a:xfrm>
          <a:prstGeom prst="rect">
            <a:avLst/>
          </a:prstGeom>
          <a:solidFill>
            <a:srgbClr val="048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196FF0-E6FE-45E2-81B5-39F117CF5955}"/>
              </a:ext>
            </a:extLst>
          </p:cNvPr>
          <p:cNvSpPr/>
          <p:nvPr/>
        </p:nvSpPr>
        <p:spPr>
          <a:xfrm>
            <a:off x="0" y="0"/>
            <a:ext cx="12230731" cy="502791"/>
          </a:xfrm>
          <a:prstGeom prst="rect">
            <a:avLst/>
          </a:prstGeom>
          <a:solidFill>
            <a:srgbClr val="048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9C3D8FAD-0C35-4360-BDA5-B1DFEC110B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92" y="0"/>
            <a:ext cx="1099339" cy="1099339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7108C76-243F-4214-8B3E-4F2A6B2A17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055" y="1395384"/>
            <a:ext cx="4704703" cy="29671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56D8B90-D257-400F-92DC-11AEF03EB705}"/>
              </a:ext>
            </a:extLst>
          </p:cNvPr>
          <p:cNvSpPr txBox="1"/>
          <p:nvPr/>
        </p:nvSpPr>
        <p:spPr>
          <a:xfrm>
            <a:off x="2007595" y="4731836"/>
            <a:ext cx="26665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Carol Been</a:t>
            </a:r>
            <a:br>
              <a:rPr lang="en-US" b="1" dirty="0"/>
            </a:br>
            <a:r>
              <a:rPr lang="en-US" dirty="0"/>
              <a:t>MBC – Project Manager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083B1D-B0AB-4515-A4D8-88BF81D485D9}"/>
              </a:ext>
            </a:extLst>
          </p:cNvPr>
          <p:cNvSpPr txBox="1"/>
          <p:nvPr/>
        </p:nvSpPr>
        <p:spPr>
          <a:xfrm>
            <a:off x="6470409" y="4731836"/>
            <a:ext cx="42980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Premiere Diversity &amp; Inclusion Firm </a:t>
            </a:r>
          </a:p>
          <a:p>
            <a:r>
              <a:rPr lang="en-US" sz="2000" i="1" dirty="0"/>
              <a:t>In Silicon Valley</a:t>
            </a:r>
          </a:p>
        </p:txBody>
      </p:sp>
    </p:spTree>
    <p:extLst>
      <p:ext uri="{BB962C8B-B14F-4D97-AF65-F5344CB8AC3E}">
        <p14:creationId xmlns:p14="http://schemas.microsoft.com/office/powerpoint/2010/main" val="23943222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2">
            <a:extLst>
              <a:ext uri="{FF2B5EF4-FFF2-40B4-BE49-F238E27FC236}">
                <a16:creationId xmlns:a16="http://schemas.microsoft.com/office/drawing/2014/main" id="{DCB33595-4CE7-4F85-A80A-3AA2E3D05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5930" y="287221"/>
            <a:ext cx="79812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800000"/>
                </a:solidFill>
                <a:latin typeface="Calibri" panose="020F0502020204030204" pitchFamily="34" charset="0"/>
              </a:rPr>
              <a:t>COST/BENEFIT RISK MANAGEMENT</a:t>
            </a:r>
          </a:p>
        </p:txBody>
      </p:sp>
      <p:sp>
        <p:nvSpPr>
          <p:cNvPr id="11" name="Rectangle 46">
            <a:extLst>
              <a:ext uri="{FF2B5EF4-FFF2-40B4-BE49-F238E27FC236}">
                <a16:creationId xmlns:a16="http://schemas.microsoft.com/office/drawing/2014/main" id="{F25BF6A1-7CBA-46E1-B5FA-D8760B91D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1895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E76E1A9A-AD56-4900-A8F1-CDC64F353BCA}"/>
              </a:ext>
            </a:extLst>
          </p:cNvPr>
          <p:cNvSpPr txBox="1">
            <a:spLocks/>
          </p:cNvSpPr>
          <p:nvPr/>
        </p:nvSpPr>
        <p:spPr bwMode="auto">
          <a:xfrm>
            <a:off x="2305639" y="1027900"/>
            <a:ext cx="7656512" cy="5016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600" dirty="0">
                <a:solidFill>
                  <a:prstClr val="black"/>
                </a:solidFill>
                <a:latin typeface="Calibri" panose="020F0502020204030204" pitchFamily="34" charset="0"/>
              </a:rPr>
              <a:t>Removing Barriers to Access</a:t>
            </a:r>
            <a:endParaRPr lang="en-US" sz="2600" i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0B5C5EEF-C326-4CDF-A288-A62709B5B7CD}"/>
              </a:ext>
            </a:extLst>
          </p:cNvPr>
          <p:cNvSpPr txBox="1">
            <a:spLocks/>
          </p:cNvSpPr>
          <p:nvPr/>
        </p:nvSpPr>
        <p:spPr bwMode="auto">
          <a:xfrm>
            <a:off x="2305639" y="2006944"/>
            <a:ext cx="7738806" cy="3813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sz="2400">
                <a:latin typeface="Calibri" panose="020F0502020204030204" pitchFamily="34" charset="0"/>
              </a:rPr>
              <a:t>Conventional Risk Management Philosophy</a:t>
            </a:r>
          </a:p>
          <a:p>
            <a:pPr lvl="1" eaLnBrk="1" hangingPunct="1">
              <a:lnSpc>
                <a:spcPct val="80000"/>
              </a:lnSpc>
              <a:buFont typeface="Courier New" panose="02070309020205020404" pitchFamily="49" charset="0"/>
              <a:buChar char="o"/>
            </a:pPr>
            <a:endParaRPr lang="en-US" sz="2000">
              <a:latin typeface="Calibri" panose="020F0502020204030204" pitchFamily="34" charset="0"/>
            </a:endParaRPr>
          </a:p>
          <a:p>
            <a:pPr lvl="1" eaLnBrk="1" hangingPunct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sz="2000">
                <a:latin typeface="Calibri" panose="020F0502020204030204" pitchFamily="34" charset="0"/>
              </a:rPr>
              <a:t>Management of risk management of risk with predominant emphasis on protecting the organization's financial assets from the cost of risk. 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en-US" sz="20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2400">
                <a:latin typeface="Calibri" panose="020F0502020204030204" pitchFamily="34" charset="0"/>
              </a:rPr>
              <a:t>Aligned Risk Management Philosophy  </a:t>
            </a:r>
          </a:p>
          <a:p>
            <a:pPr lvl="1"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en-US" altLang="en-US" sz="2000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altLang="en-US" sz="2000">
                <a:latin typeface="Calibri" panose="020F0502020204030204" pitchFamily="34" charset="0"/>
              </a:rPr>
              <a:t>Risk management practice which is aligned with other organizational goals including enabling access, opportunity and inclusion. 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en-US" sz="1800">
              <a:latin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br>
              <a:rPr lang="en-US" sz="1800">
                <a:latin typeface="Calibri" panose="020F0502020204030204" pitchFamily="34" charset="0"/>
              </a:rPr>
            </a:br>
            <a:br>
              <a:rPr lang="en-US" sz="2000">
                <a:latin typeface="Calibri" panose="020F0502020204030204" pitchFamily="34" charset="0"/>
              </a:rPr>
            </a:br>
            <a:endParaRPr lang="en-US" sz="2000" dirty="0">
              <a:latin typeface="Calibri" panose="020F0502020204030204" pitchFamily="34" charset="0"/>
            </a:endParaRPr>
          </a:p>
        </p:txBody>
      </p:sp>
      <p:grpSp>
        <p:nvGrpSpPr>
          <p:cNvPr id="18" name="Group 19">
            <a:extLst>
              <a:ext uri="{FF2B5EF4-FFF2-40B4-BE49-F238E27FC236}">
                <a16:creationId xmlns:a16="http://schemas.microsoft.com/office/drawing/2014/main" id="{FBD6AC14-E607-4B19-9E97-E99D9053CC6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826168" y="6143180"/>
            <a:ext cx="1463244" cy="457200"/>
            <a:chOff x="3810000" y="2734733"/>
            <a:chExt cx="4419600" cy="1325298"/>
          </a:xfrm>
        </p:grpSpPr>
        <p:pic>
          <p:nvPicPr>
            <p:cNvPr id="19" name="Picture 14" descr="B&amp;W Logo Transparent.tif">
              <a:extLst>
                <a:ext uri="{FF2B5EF4-FFF2-40B4-BE49-F238E27FC236}">
                  <a16:creationId xmlns:a16="http://schemas.microsoft.com/office/drawing/2014/main" id="{350F2329-ED07-4A2C-B94C-E80553BE0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0044" y="2802467"/>
              <a:ext cx="3499556" cy="1257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5" descr="LOGO ONLY Trans.tif">
              <a:extLst>
                <a:ext uri="{FF2B5EF4-FFF2-40B4-BE49-F238E27FC236}">
                  <a16:creationId xmlns:a16="http://schemas.microsoft.com/office/drawing/2014/main" id="{9F3C954E-E9EC-4C2C-8EA6-B6DCBA9CC6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2734733"/>
              <a:ext cx="1072896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1129195-39B8-49DD-BBD3-49241ECBB80A}"/>
              </a:ext>
            </a:extLst>
          </p:cNvPr>
          <p:cNvSpPr txBox="1"/>
          <p:nvPr/>
        </p:nvSpPr>
        <p:spPr>
          <a:xfrm>
            <a:off x="2064403" y="6207268"/>
            <a:ext cx="52665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i="1" dirty="0">
                <a:solidFill>
                  <a:srgbClr val="800000"/>
                </a:solidFill>
                <a:latin typeface="Arial" charset="0"/>
              </a:rPr>
              <a:t>GOING PLACES</a:t>
            </a:r>
            <a:r>
              <a:rPr lang="en-US" sz="1000" b="1" dirty="0">
                <a:solidFill>
                  <a:srgbClr val="800000"/>
                </a:solidFill>
                <a:latin typeface="Arial" charset="0"/>
              </a:rPr>
              <a:t>: </a:t>
            </a:r>
            <a:r>
              <a:rPr lang="en-US" sz="1000" dirty="0">
                <a:solidFill>
                  <a:srgbClr val="10253F"/>
                </a:solidFill>
                <a:latin typeface="Arial" charset="0"/>
              </a:rPr>
              <a:t>Concrete Solutions for Small Businesses</a:t>
            </a:r>
          </a:p>
        </p:txBody>
      </p:sp>
    </p:spTree>
    <p:extLst>
      <p:ext uri="{BB962C8B-B14F-4D97-AF65-F5344CB8AC3E}">
        <p14:creationId xmlns:p14="http://schemas.microsoft.com/office/powerpoint/2010/main" val="14290287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2">
            <a:extLst>
              <a:ext uri="{FF2B5EF4-FFF2-40B4-BE49-F238E27FC236}">
                <a16:creationId xmlns:a16="http://schemas.microsoft.com/office/drawing/2014/main" id="{D532E720-27E5-4807-88D1-9576B9FD5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8795" y="287221"/>
            <a:ext cx="79812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800000"/>
                </a:solidFill>
                <a:latin typeface="Calibri" panose="020F0502020204030204" pitchFamily="34" charset="0"/>
              </a:rPr>
              <a:t>COST/BENEFIT RISK MANAGEMENT</a:t>
            </a:r>
          </a:p>
        </p:txBody>
      </p:sp>
      <p:sp>
        <p:nvSpPr>
          <p:cNvPr id="11" name="Rectangle 46">
            <a:extLst>
              <a:ext uri="{FF2B5EF4-FFF2-40B4-BE49-F238E27FC236}">
                <a16:creationId xmlns:a16="http://schemas.microsoft.com/office/drawing/2014/main" id="{DE7D0991-144D-4DAF-8A7D-FC86DDBE0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476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BA6879AC-1B6E-4042-8280-ECBA1FF86279}"/>
              </a:ext>
            </a:extLst>
          </p:cNvPr>
          <p:cNvSpPr txBox="1">
            <a:spLocks/>
          </p:cNvSpPr>
          <p:nvPr/>
        </p:nvSpPr>
        <p:spPr bwMode="auto">
          <a:xfrm>
            <a:off x="2058504" y="1027900"/>
            <a:ext cx="7656512" cy="5016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600" dirty="0">
                <a:solidFill>
                  <a:prstClr val="black"/>
                </a:solidFill>
                <a:latin typeface="Calibri" panose="020F0502020204030204" pitchFamily="34" charset="0"/>
              </a:rPr>
              <a:t>Removing Barriers to Access</a:t>
            </a:r>
            <a:endParaRPr lang="en-US" sz="2600" i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7C5B371D-D894-492C-A7F3-FEB08FF1EB63}"/>
              </a:ext>
            </a:extLst>
          </p:cNvPr>
          <p:cNvSpPr txBox="1">
            <a:spLocks/>
          </p:cNvSpPr>
          <p:nvPr/>
        </p:nvSpPr>
        <p:spPr bwMode="auto">
          <a:xfrm>
            <a:off x="2058504" y="1872623"/>
            <a:ext cx="7738806" cy="3813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sz="2200">
                <a:latin typeface="Calibri" panose="020F0502020204030204" pitchFamily="34" charset="0"/>
              </a:rPr>
              <a:t>Removal of barriers like insurance and bonding enables innovation</a:t>
            </a:r>
          </a:p>
          <a:p>
            <a:pPr lvl="1" eaLnBrk="1" hangingPunct="1">
              <a:lnSpc>
                <a:spcPct val="80000"/>
              </a:lnSpc>
              <a:buFont typeface="Courier New" panose="02070309020205020404" pitchFamily="49" charset="0"/>
              <a:buChar char="o"/>
            </a:pPr>
            <a:endParaRPr lang="en-US" sz="2000">
              <a:latin typeface="Calibri" panose="020F0502020204030204" pitchFamily="34" charset="0"/>
            </a:endParaRPr>
          </a:p>
          <a:p>
            <a:pPr lvl="1" eaLnBrk="1" hangingPunct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sz="2000">
                <a:latin typeface="Calibri" panose="020F0502020204030204" pitchFamily="34" charset="0"/>
              </a:rPr>
              <a:t>Public agencies including transportation and infrastructure agencies are more likely to be exposed to unique products or solutions – the by-product of entrepreneurism synonymous with small/DBE and diverse businesses.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en-US" altLang="en-US" sz="2000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altLang="en-US" sz="2000">
                <a:latin typeface="Calibri" panose="020F0502020204030204" pitchFamily="34" charset="0"/>
              </a:rPr>
              <a:t>Cost of services, including enhanced service solutions, offered more competitively from growing community-centered businesses.  This also helps grow local jobs and the local economy – Local Multiplicative Impact. 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en-US" sz="1800">
              <a:latin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br>
              <a:rPr lang="en-US" sz="1800">
                <a:latin typeface="Calibri" panose="020F0502020204030204" pitchFamily="34" charset="0"/>
              </a:rPr>
            </a:br>
            <a:br>
              <a:rPr lang="en-US" sz="2000">
                <a:latin typeface="Calibri" panose="020F0502020204030204" pitchFamily="34" charset="0"/>
              </a:rPr>
            </a:br>
            <a:endParaRPr lang="en-US" sz="2000" dirty="0">
              <a:latin typeface="Calibri" panose="020F0502020204030204" pitchFamily="34" charset="0"/>
            </a:endParaRPr>
          </a:p>
        </p:txBody>
      </p:sp>
      <p:grpSp>
        <p:nvGrpSpPr>
          <p:cNvPr id="18" name="Group 19">
            <a:extLst>
              <a:ext uri="{FF2B5EF4-FFF2-40B4-BE49-F238E27FC236}">
                <a16:creationId xmlns:a16="http://schemas.microsoft.com/office/drawing/2014/main" id="{65FF25E0-6521-45EC-BD71-DD77ED78265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579033" y="6143180"/>
            <a:ext cx="1463244" cy="457200"/>
            <a:chOff x="3810000" y="2734733"/>
            <a:chExt cx="4419600" cy="1325298"/>
          </a:xfrm>
        </p:grpSpPr>
        <p:pic>
          <p:nvPicPr>
            <p:cNvPr id="19" name="Picture 14" descr="B&amp;W Logo Transparent.tif">
              <a:extLst>
                <a:ext uri="{FF2B5EF4-FFF2-40B4-BE49-F238E27FC236}">
                  <a16:creationId xmlns:a16="http://schemas.microsoft.com/office/drawing/2014/main" id="{574CA225-DA61-47C9-A370-E3F006169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0044" y="2802467"/>
              <a:ext cx="3499556" cy="1257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5" descr="LOGO ONLY Trans.tif">
              <a:extLst>
                <a:ext uri="{FF2B5EF4-FFF2-40B4-BE49-F238E27FC236}">
                  <a16:creationId xmlns:a16="http://schemas.microsoft.com/office/drawing/2014/main" id="{8D3C3C6F-147D-4804-A88B-310E66E7B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2734733"/>
              <a:ext cx="1072896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2EFD2E8-0797-4978-97FA-FF5AED00C105}"/>
              </a:ext>
            </a:extLst>
          </p:cNvPr>
          <p:cNvSpPr txBox="1"/>
          <p:nvPr/>
        </p:nvSpPr>
        <p:spPr>
          <a:xfrm>
            <a:off x="1817268" y="6207268"/>
            <a:ext cx="52665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i="1" dirty="0">
                <a:solidFill>
                  <a:srgbClr val="800000"/>
                </a:solidFill>
                <a:latin typeface="Arial" charset="0"/>
              </a:rPr>
              <a:t>GOING PLACES</a:t>
            </a:r>
            <a:r>
              <a:rPr lang="en-US" sz="1000" b="1" dirty="0">
                <a:solidFill>
                  <a:srgbClr val="800000"/>
                </a:solidFill>
                <a:latin typeface="Arial" charset="0"/>
              </a:rPr>
              <a:t>: </a:t>
            </a:r>
            <a:r>
              <a:rPr lang="en-US" sz="1000" dirty="0">
                <a:solidFill>
                  <a:srgbClr val="10253F"/>
                </a:solidFill>
                <a:latin typeface="Arial" charset="0"/>
              </a:rPr>
              <a:t>Concrete Solutions for Small Businesses</a:t>
            </a:r>
          </a:p>
        </p:txBody>
      </p:sp>
    </p:spTree>
    <p:extLst>
      <p:ext uri="{BB962C8B-B14F-4D97-AF65-F5344CB8AC3E}">
        <p14:creationId xmlns:p14="http://schemas.microsoft.com/office/powerpoint/2010/main" val="2642261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12"/>
          <p:cNvSpPr txBox="1">
            <a:spLocks noChangeArrowheads="1"/>
          </p:cNvSpPr>
          <p:nvPr/>
        </p:nvSpPr>
        <p:spPr bwMode="auto">
          <a:xfrm>
            <a:off x="1808035" y="287221"/>
            <a:ext cx="79812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800000"/>
                </a:solidFill>
                <a:latin typeface="Calibri" panose="020F0502020204030204" pitchFamily="34" charset="0"/>
              </a:rPr>
              <a:t>COST/BENEFIT RISK MANAGEMENT</a:t>
            </a:r>
          </a:p>
        </p:txBody>
      </p:sp>
      <p:sp>
        <p:nvSpPr>
          <p:cNvPr id="10245" name="Rectangle 4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3" name="Rectangle 2"/>
          <p:cNvSpPr txBox="1">
            <a:spLocks/>
          </p:cNvSpPr>
          <p:nvPr/>
        </p:nvSpPr>
        <p:spPr bwMode="auto">
          <a:xfrm>
            <a:off x="2267744" y="1027900"/>
            <a:ext cx="7656512" cy="5016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600" dirty="0">
                <a:latin typeface="Calibri" panose="020F0502020204030204" pitchFamily="34" charset="0"/>
              </a:rPr>
              <a:t>Removing Barriers to Access</a:t>
            </a:r>
            <a:endParaRPr lang="en-US" sz="2600" i="1" dirty="0">
              <a:latin typeface="Calibri" panose="020F0502020204030204" pitchFamily="34" charset="0"/>
            </a:endParaRPr>
          </a:p>
        </p:txBody>
      </p:sp>
      <p:sp>
        <p:nvSpPr>
          <p:cNvPr id="10247" name="Subtitle 2"/>
          <p:cNvSpPr>
            <a:spLocks noGrp="1"/>
          </p:cNvSpPr>
          <p:nvPr>
            <p:ph type="subTitle" idx="4294967295"/>
          </p:nvPr>
        </p:nvSpPr>
        <p:spPr>
          <a:xfrm>
            <a:off x="2267744" y="1872624"/>
            <a:ext cx="7738806" cy="381328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latin typeface="Calibri" panose="020F0502020204030204" pitchFamily="34" charset="0"/>
              </a:rPr>
              <a:t>All the aforementioned suggest…</a:t>
            </a:r>
          </a:p>
          <a:p>
            <a:pPr lvl="1" eaLnBrk="1" hangingPunct="1">
              <a:lnSpc>
                <a:spcPct val="80000"/>
              </a:lnSpc>
              <a:buFont typeface="Courier New" panose="02070309020205020404" pitchFamily="49" charset="0"/>
              <a:buChar char="o"/>
            </a:pPr>
            <a:endParaRPr lang="en-US" sz="2000" dirty="0">
              <a:latin typeface="Calibri" panose="020F0502020204030204" pitchFamily="34" charset="0"/>
            </a:endParaRP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200" dirty="0">
                <a:latin typeface="Calibri" panose="020F0502020204030204" pitchFamily="34" charset="0"/>
              </a:rPr>
              <a:t>Removing barriers to engage diverse businesses opens new prospects of 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dirty="0">
              <a:latin typeface="Calibri" panose="020F0502020204030204" pitchFamily="34" charset="0"/>
            </a:endParaRPr>
          </a:p>
          <a:p>
            <a:pPr lvl="2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latin typeface="Calibri" panose="020F0502020204030204" pitchFamily="34" charset="0"/>
              </a:rPr>
              <a:t>opportunity; </a:t>
            </a:r>
          </a:p>
          <a:p>
            <a:pPr lvl="2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latin typeface="Calibri" panose="020F0502020204030204" pitchFamily="34" charset="0"/>
              </a:rPr>
              <a:t>inclusion;  </a:t>
            </a:r>
          </a:p>
          <a:p>
            <a:pPr lvl="2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latin typeface="Calibri" panose="020F0502020204030204" pitchFamily="34" charset="0"/>
              </a:rPr>
              <a:t>positive local economic impact and;  </a:t>
            </a:r>
          </a:p>
          <a:p>
            <a:pPr lvl="2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latin typeface="Calibri" panose="020F0502020204030204" pitchFamily="34" charset="0"/>
              </a:rPr>
              <a:t>cost savings. </a:t>
            </a:r>
          </a:p>
          <a:p>
            <a:pPr marL="0" indent="0">
              <a:spcBef>
                <a:spcPct val="0"/>
              </a:spcBef>
              <a:buNone/>
            </a:pPr>
            <a:br>
              <a:rPr lang="en-US" sz="1800" dirty="0">
                <a:latin typeface="Calibri" panose="020F0502020204030204" pitchFamily="34" charset="0"/>
              </a:rPr>
            </a:br>
            <a:br>
              <a:rPr lang="en-US" sz="2000" dirty="0">
                <a:latin typeface="Calibri" panose="020F0502020204030204" pitchFamily="34" charset="0"/>
              </a:rPr>
            </a:br>
            <a:endParaRPr lang="en-US" sz="2000" dirty="0">
              <a:latin typeface="Calibri" panose="020F0502020204030204" pitchFamily="34" charset="0"/>
            </a:endParaRPr>
          </a:p>
        </p:txBody>
      </p:sp>
      <p:grpSp>
        <p:nvGrpSpPr>
          <p:cNvPr id="12" name="Group 19"/>
          <p:cNvGrpSpPr>
            <a:grpSpLocks noChangeAspect="1"/>
          </p:cNvGrpSpPr>
          <p:nvPr/>
        </p:nvGrpSpPr>
        <p:grpSpPr bwMode="auto">
          <a:xfrm>
            <a:off x="8788273" y="6143180"/>
            <a:ext cx="1463244" cy="457200"/>
            <a:chOff x="3810000" y="2734733"/>
            <a:chExt cx="4419600" cy="1325298"/>
          </a:xfrm>
        </p:grpSpPr>
        <p:pic>
          <p:nvPicPr>
            <p:cNvPr id="14" name="Picture 14" descr="B&amp;W Logo Transparent.ti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0044" y="2802467"/>
              <a:ext cx="3499556" cy="1257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5" descr="LOGO ONLY Trans.tif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2734733"/>
              <a:ext cx="1072896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2026508" y="6207269"/>
            <a:ext cx="52665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800000"/>
                </a:solidFill>
              </a:rPr>
              <a:t>GOING PLACES</a:t>
            </a:r>
            <a:r>
              <a:rPr lang="en-US" sz="1000" b="1" dirty="0">
                <a:solidFill>
                  <a:srgbClr val="800000"/>
                </a:solidFill>
              </a:rPr>
              <a:t>: </a:t>
            </a:r>
            <a:r>
              <a:rPr lang="en-US" sz="1000" dirty="0">
                <a:solidFill>
                  <a:srgbClr val="10253F"/>
                </a:solidFill>
              </a:rPr>
              <a:t>Concrete Solutions for Small Businesses </a:t>
            </a:r>
          </a:p>
        </p:txBody>
      </p:sp>
    </p:spTree>
    <p:extLst>
      <p:ext uri="{BB962C8B-B14F-4D97-AF65-F5344CB8AC3E}">
        <p14:creationId xmlns:p14="http://schemas.microsoft.com/office/powerpoint/2010/main" val="28669245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12"/>
          <p:cNvSpPr txBox="1">
            <a:spLocks noChangeArrowheads="1"/>
          </p:cNvSpPr>
          <p:nvPr/>
        </p:nvSpPr>
        <p:spPr bwMode="auto">
          <a:xfrm>
            <a:off x="1808035" y="287221"/>
            <a:ext cx="79812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800000"/>
                </a:solidFill>
                <a:latin typeface="Calibri" panose="020F0502020204030204" pitchFamily="34" charset="0"/>
              </a:rPr>
              <a:t>COST/BENEFIT RISK MANAGEMENT</a:t>
            </a:r>
          </a:p>
        </p:txBody>
      </p:sp>
      <p:sp>
        <p:nvSpPr>
          <p:cNvPr id="10245" name="Rectangle 4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3" name="Rectangle 2"/>
          <p:cNvSpPr txBox="1">
            <a:spLocks/>
          </p:cNvSpPr>
          <p:nvPr/>
        </p:nvSpPr>
        <p:spPr bwMode="auto">
          <a:xfrm>
            <a:off x="2026508" y="2927350"/>
            <a:ext cx="8421838" cy="5016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3600" dirty="0">
                <a:latin typeface="Calibri" panose="020F0502020204030204" pitchFamily="34" charset="0"/>
              </a:rPr>
              <a:t>Innovation in Risk Management Examples</a:t>
            </a:r>
            <a:endParaRPr lang="en-US" sz="3600" i="1" dirty="0">
              <a:latin typeface="Calibri" panose="020F0502020204030204" pitchFamily="34" charset="0"/>
            </a:endParaRPr>
          </a:p>
        </p:txBody>
      </p:sp>
      <p:grpSp>
        <p:nvGrpSpPr>
          <p:cNvPr id="12" name="Group 19"/>
          <p:cNvGrpSpPr>
            <a:grpSpLocks noChangeAspect="1"/>
          </p:cNvGrpSpPr>
          <p:nvPr/>
        </p:nvGrpSpPr>
        <p:grpSpPr bwMode="auto">
          <a:xfrm>
            <a:off x="8788273" y="6143180"/>
            <a:ext cx="1463244" cy="457200"/>
            <a:chOff x="3810000" y="2734733"/>
            <a:chExt cx="4419600" cy="1325298"/>
          </a:xfrm>
        </p:grpSpPr>
        <p:pic>
          <p:nvPicPr>
            <p:cNvPr id="14" name="Picture 14" descr="B&amp;W Logo Transparent.ti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0044" y="2802467"/>
              <a:ext cx="3499556" cy="1257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5" descr="LOGO ONLY Trans.tif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2734733"/>
              <a:ext cx="1072896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2026508" y="6207269"/>
            <a:ext cx="52665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800000"/>
                </a:solidFill>
              </a:rPr>
              <a:t>GOING PLACES</a:t>
            </a:r>
            <a:r>
              <a:rPr lang="en-US" sz="1000" b="1" dirty="0">
                <a:solidFill>
                  <a:srgbClr val="800000"/>
                </a:solidFill>
              </a:rPr>
              <a:t>: </a:t>
            </a:r>
            <a:r>
              <a:rPr lang="en-US" sz="1000" dirty="0">
                <a:solidFill>
                  <a:srgbClr val="10253F"/>
                </a:solidFill>
              </a:rPr>
              <a:t>Concrete Solutions for Small Businesses </a:t>
            </a:r>
          </a:p>
        </p:txBody>
      </p:sp>
    </p:spTree>
    <p:extLst>
      <p:ext uri="{BB962C8B-B14F-4D97-AF65-F5344CB8AC3E}">
        <p14:creationId xmlns:p14="http://schemas.microsoft.com/office/powerpoint/2010/main" val="1525748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2">
            <a:extLst>
              <a:ext uri="{FF2B5EF4-FFF2-40B4-BE49-F238E27FC236}">
                <a16:creationId xmlns:a16="http://schemas.microsoft.com/office/drawing/2014/main" id="{88CCE5F7-4246-4EA6-9DE7-51A6A0F55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4881" y="384838"/>
            <a:ext cx="79812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800000"/>
                </a:solidFill>
                <a:latin typeface="Calibri" panose="020F0502020204030204" pitchFamily="34" charset="0"/>
              </a:rPr>
              <a:t>COST/BENEFIT RISK MANAGEMENT</a:t>
            </a:r>
          </a:p>
        </p:txBody>
      </p:sp>
      <p:sp>
        <p:nvSpPr>
          <p:cNvPr id="13" name="Rectangle 46">
            <a:extLst>
              <a:ext uri="{FF2B5EF4-FFF2-40B4-BE49-F238E27FC236}">
                <a16:creationId xmlns:a16="http://schemas.microsoft.com/office/drawing/2014/main" id="{E6F2560A-B67C-4D8D-8FE1-A09902276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2015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CAB49DB-B412-4926-851E-6F7EFCBE6317}"/>
              </a:ext>
            </a:extLst>
          </p:cNvPr>
          <p:cNvSpPr txBox="1">
            <a:spLocks/>
          </p:cNvSpPr>
          <p:nvPr/>
        </p:nvSpPr>
        <p:spPr bwMode="auto">
          <a:xfrm>
            <a:off x="1864881" y="1192544"/>
            <a:ext cx="8678152" cy="47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2200">
                <a:latin typeface="Calibri" panose="020F0502020204030204" pitchFamily="34" charset="0"/>
                <a:ea typeface="ＭＳ Ｐゴシック" pitchFamily="34" charset="-128"/>
              </a:rPr>
              <a:t>How does insurance act as a barrier to small firms?</a:t>
            </a:r>
          </a:p>
          <a:p>
            <a:pPr lvl="1" eaLnBrk="1" hangingPunct="1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2000">
                <a:latin typeface="Calibri" panose="020F0502020204030204" pitchFamily="34" charset="0"/>
                <a:ea typeface="ＭＳ Ｐゴシック" pitchFamily="34" charset="-128"/>
              </a:rPr>
              <a:t>Small contractors can not obtain insurance needed for large projects</a:t>
            </a:r>
          </a:p>
          <a:p>
            <a:pPr lvl="1" eaLnBrk="1" hangingPunct="1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2000">
                <a:latin typeface="Calibri" panose="020F0502020204030204" pitchFamily="34" charset="0"/>
                <a:ea typeface="ＭＳ Ｐゴシック" pitchFamily="34" charset="-128"/>
              </a:rPr>
              <a:t>If they can obtain insurance</a:t>
            </a:r>
          </a:p>
          <a:p>
            <a:pPr lvl="2" eaLnBrk="1" hangingPunct="1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000">
                <a:latin typeface="Calibri" panose="020F0502020204030204" pitchFamily="34" charset="0"/>
                <a:ea typeface="ＭＳ Ｐゴシック" pitchFamily="34" charset="-128"/>
              </a:rPr>
              <a:t>Small contractors pay substantially more – competitive disadvantage</a:t>
            </a:r>
          </a:p>
          <a:p>
            <a:pPr lvl="1" eaLnBrk="1" hangingPunct="1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2000">
                <a:latin typeface="Calibri" panose="020F0502020204030204" pitchFamily="34" charset="0"/>
                <a:ea typeface="ＭＳ Ｐゴシック" pitchFamily="34" charset="-128"/>
              </a:rPr>
              <a:t>Don’t have volume of work to support high levels of insurance</a:t>
            </a:r>
          </a:p>
          <a:p>
            <a:pPr lvl="1" eaLnBrk="1" hangingPunct="1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2000">
                <a:latin typeface="Calibri" panose="020F0502020204030204" pitchFamily="34" charset="0"/>
                <a:ea typeface="ＭＳ Ｐゴシック" pitchFamily="34" charset="-128"/>
              </a:rPr>
              <a:t>Small contractors are more negatively impacted in insurance cost from claims than their larger peers </a:t>
            </a:r>
          </a:p>
          <a:p>
            <a:pPr lvl="2" eaLnBrk="1" hangingPunct="1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000">
                <a:latin typeface="Calibri" panose="020F0502020204030204" pitchFamily="34" charset="0"/>
                <a:ea typeface="ＭＳ Ｐゴシック" pitchFamily="34" charset="-128"/>
              </a:rPr>
              <a:t>loss ratios which impact insurance cost, are a factor of premium paid vs claims incurred</a:t>
            </a:r>
          </a:p>
          <a:p>
            <a:pPr lvl="2" eaLnBrk="1" hangingPunct="1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000">
                <a:latin typeface="Calibri" panose="020F0502020204030204" pitchFamily="34" charset="0"/>
                <a:ea typeface="ＭＳ Ｐゴシック" pitchFamily="34" charset="-128"/>
              </a:rPr>
              <a:t>the lower the premium the greater the impact of losses- increasing future premiums</a:t>
            </a:r>
          </a:p>
          <a:p>
            <a:pPr marL="457200" lvl="1" indent="0" eaLnBrk="1" hangingPunct="1">
              <a:buFont typeface="Arial" charset="0"/>
              <a:buNone/>
            </a:pPr>
            <a:endParaRPr lang="en-US" sz="1600">
              <a:latin typeface="Helvetica Light" charset="0"/>
              <a:ea typeface="ＭＳ Ｐゴシック" pitchFamily="34" charset="-128"/>
            </a:endParaRPr>
          </a:p>
          <a:p>
            <a:pPr marL="0" indent="0" eaLnBrk="1" hangingPunct="1">
              <a:buFont typeface="Arial" charset="0"/>
              <a:buNone/>
            </a:pPr>
            <a:endParaRPr lang="en-US" sz="2000" dirty="0">
              <a:latin typeface="Helvetica Light" charset="0"/>
              <a:ea typeface="ＭＳ Ｐゴシック" pitchFamily="34" charset="-128"/>
            </a:endParaRPr>
          </a:p>
        </p:txBody>
      </p:sp>
      <p:grpSp>
        <p:nvGrpSpPr>
          <p:cNvPr id="16" name="Group 19">
            <a:extLst>
              <a:ext uri="{FF2B5EF4-FFF2-40B4-BE49-F238E27FC236}">
                <a16:creationId xmlns:a16="http://schemas.microsoft.com/office/drawing/2014/main" id="{FD56518C-CF33-4C61-801C-476CB16B21E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816288" y="6143180"/>
            <a:ext cx="1463244" cy="457200"/>
            <a:chOff x="3810000" y="2734733"/>
            <a:chExt cx="4419600" cy="1325298"/>
          </a:xfrm>
        </p:grpSpPr>
        <p:pic>
          <p:nvPicPr>
            <p:cNvPr id="17" name="Picture 14" descr="B&amp;W Logo Transparent.tif">
              <a:extLst>
                <a:ext uri="{FF2B5EF4-FFF2-40B4-BE49-F238E27FC236}">
                  <a16:creationId xmlns:a16="http://schemas.microsoft.com/office/drawing/2014/main" id="{C4B9079B-C98F-4952-AD08-B3862A860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0044" y="2802467"/>
              <a:ext cx="3499556" cy="1257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5" descr="LOGO ONLY Trans.tif">
              <a:extLst>
                <a:ext uri="{FF2B5EF4-FFF2-40B4-BE49-F238E27FC236}">
                  <a16:creationId xmlns:a16="http://schemas.microsoft.com/office/drawing/2014/main" id="{4CC30EA9-8C63-4266-B1AD-DEBC126D26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2734733"/>
              <a:ext cx="1072896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736F20A-F00F-4491-91F6-329C36EE775E}"/>
              </a:ext>
            </a:extLst>
          </p:cNvPr>
          <p:cNvSpPr txBox="1"/>
          <p:nvPr/>
        </p:nvSpPr>
        <p:spPr>
          <a:xfrm>
            <a:off x="2054523" y="6207268"/>
            <a:ext cx="52665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i="1" dirty="0">
                <a:solidFill>
                  <a:srgbClr val="800000"/>
                </a:solidFill>
                <a:latin typeface="Arial" charset="0"/>
              </a:rPr>
              <a:t>GOING PLACES</a:t>
            </a:r>
            <a:r>
              <a:rPr lang="en-US" sz="1000" b="1" dirty="0">
                <a:solidFill>
                  <a:srgbClr val="800000"/>
                </a:solidFill>
                <a:latin typeface="Arial" charset="0"/>
              </a:rPr>
              <a:t>: </a:t>
            </a:r>
            <a:r>
              <a:rPr lang="en-US" sz="1000" dirty="0">
                <a:solidFill>
                  <a:srgbClr val="10253F"/>
                </a:solidFill>
                <a:latin typeface="Arial" charset="0"/>
              </a:rPr>
              <a:t>Concrete Solutions for Small Businesses</a:t>
            </a:r>
          </a:p>
        </p:txBody>
      </p:sp>
    </p:spTree>
    <p:extLst>
      <p:ext uri="{BB962C8B-B14F-4D97-AF65-F5344CB8AC3E}">
        <p14:creationId xmlns:p14="http://schemas.microsoft.com/office/powerpoint/2010/main" val="34321871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2">
            <a:extLst>
              <a:ext uri="{FF2B5EF4-FFF2-40B4-BE49-F238E27FC236}">
                <a16:creationId xmlns:a16="http://schemas.microsoft.com/office/drawing/2014/main" id="{273A209A-1F7F-4152-BB15-A51DA1986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4878" y="384838"/>
            <a:ext cx="79812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800000"/>
                </a:solidFill>
                <a:latin typeface="Calibri" panose="020F0502020204030204" pitchFamily="34" charset="0"/>
              </a:rPr>
              <a:t>COST/BENEFIT RISK MANAGEMENT</a:t>
            </a:r>
          </a:p>
        </p:txBody>
      </p:sp>
      <p:sp>
        <p:nvSpPr>
          <p:cNvPr id="13" name="Rectangle 46">
            <a:extLst>
              <a:ext uri="{FF2B5EF4-FFF2-40B4-BE49-F238E27FC236}">
                <a16:creationId xmlns:a16="http://schemas.microsoft.com/office/drawing/2014/main" id="{46F6E863-3F63-494A-BFA2-AF1B04AC3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2012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2DB7CA00-38D0-41CA-82ED-478329C85625}"/>
              </a:ext>
            </a:extLst>
          </p:cNvPr>
          <p:cNvSpPr txBox="1">
            <a:spLocks/>
          </p:cNvSpPr>
          <p:nvPr/>
        </p:nvSpPr>
        <p:spPr bwMode="auto">
          <a:xfrm>
            <a:off x="1864878" y="1323766"/>
            <a:ext cx="8678152" cy="395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2200">
                <a:latin typeface="Calibri" panose="020F0502020204030204" pitchFamily="34" charset="0"/>
                <a:ea typeface="ＭＳ Ｐゴシック" pitchFamily="34" charset="-128"/>
              </a:rPr>
              <a:t>What can be done to mitigate these barriers and impacts? </a:t>
            </a:r>
          </a:p>
          <a:p>
            <a:pPr lvl="1" eaLnBrk="1" hangingPunct="1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2000">
                <a:latin typeface="Calibri" panose="020F0502020204030204" pitchFamily="34" charset="0"/>
                <a:ea typeface="ＭＳ Ｐゴシック" pitchFamily="34" charset="-128"/>
              </a:rPr>
              <a:t>Right-size insurance requirements</a:t>
            </a:r>
          </a:p>
          <a:p>
            <a:pPr lvl="1" eaLnBrk="1" hangingPunct="1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2000">
                <a:latin typeface="Calibri" panose="020F0502020204030204" pitchFamily="34" charset="0"/>
                <a:ea typeface="ＭＳ Ｐゴシック" pitchFamily="34" charset="-128"/>
              </a:rPr>
              <a:t>Provide project insurance and risk/safety services for all contractors</a:t>
            </a:r>
          </a:p>
          <a:p>
            <a:pPr lvl="2" eaLnBrk="1" hangingPunct="1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1800">
                <a:latin typeface="Calibri" panose="020F0502020204030204" pitchFamily="34" charset="0"/>
                <a:ea typeface="ＭＳ Ｐゴシック" pitchFamily="34" charset="-128"/>
              </a:rPr>
              <a:t>project coverage for all contractors and owner </a:t>
            </a:r>
          </a:p>
          <a:p>
            <a:pPr lvl="2" eaLnBrk="1" hangingPunct="1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1800">
                <a:latin typeface="Calibri" panose="020F0502020204030204" pitchFamily="34" charset="0"/>
                <a:ea typeface="ＭＳ Ｐゴシック" pitchFamily="34" charset="-128"/>
              </a:rPr>
              <a:t>project safety program and safety support for smaller contractors</a:t>
            </a:r>
          </a:p>
          <a:p>
            <a:pPr lvl="2" eaLnBrk="1" hangingPunct="1">
              <a:spcAft>
                <a:spcPts val="1000"/>
              </a:spcAft>
              <a:buFont typeface="Courier New" panose="02070309020205020404" pitchFamily="49" charset="0"/>
              <a:buChar char="o"/>
            </a:pPr>
            <a:endParaRPr lang="en-US" sz="1600">
              <a:latin typeface="Calibri" panose="020F0502020204030204" pitchFamily="34" charset="0"/>
              <a:ea typeface="ＭＳ Ｐゴシック" pitchFamily="34" charset="-128"/>
            </a:endParaRPr>
          </a:p>
          <a:p>
            <a:pPr marL="457200" lvl="1" indent="0" eaLnBrk="1" hangingPunct="1">
              <a:buFont typeface="Arial" charset="0"/>
              <a:buNone/>
            </a:pPr>
            <a:endParaRPr lang="en-US" sz="1600">
              <a:latin typeface="Helvetica Light" charset="0"/>
              <a:ea typeface="ＭＳ Ｐゴシック" pitchFamily="34" charset="-128"/>
            </a:endParaRPr>
          </a:p>
          <a:p>
            <a:pPr marL="0" indent="0" eaLnBrk="1" hangingPunct="1">
              <a:buFont typeface="Arial" charset="0"/>
              <a:buNone/>
            </a:pPr>
            <a:endParaRPr lang="en-US" sz="2000" dirty="0">
              <a:latin typeface="Helvetica Light" charset="0"/>
              <a:ea typeface="ＭＳ Ｐゴシック" pitchFamily="34" charset="-128"/>
            </a:endParaRPr>
          </a:p>
        </p:txBody>
      </p:sp>
      <p:grpSp>
        <p:nvGrpSpPr>
          <p:cNvPr id="16" name="Group 19">
            <a:extLst>
              <a:ext uri="{FF2B5EF4-FFF2-40B4-BE49-F238E27FC236}">
                <a16:creationId xmlns:a16="http://schemas.microsoft.com/office/drawing/2014/main" id="{50D9CB6B-E506-4C55-92D7-98A396B67B1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816285" y="6143180"/>
            <a:ext cx="1463244" cy="457200"/>
            <a:chOff x="3810000" y="2734733"/>
            <a:chExt cx="4419600" cy="1325298"/>
          </a:xfrm>
        </p:grpSpPr>
        <p:pic>
          <p:nvPicPr>
            <p:cNvPr id="17" name="Picture 14" descr="B&amp;W Logo Transparent.tif">
              <a:extLst>
                <a:ext uri="{FF2B5EF4-FFF2-40B4-BE49-F238E27FC236}">
                  <a16:creationId xmlns:a16="http://schemas.microsoft.com/office/drawing/2014/main" id="{E4C53F07-24A2-446E-B1C0-3281E702E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0044" y="2802467"/>
              <a:ext cx="3499556" cy="1257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5" descr="LOGO ONLY Trans.tif">
              <a:extLst>
                <a:ext uri="{FF2B5EF4-FFF2-40B4-BE49-F238E27FC236}">
                  <a16:creationId xmlns:a16="http://schemas.microsoft.com/office/drawing/2014/main" id="{30280AED-867E-4937-B7B1-D49ABB4B3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2734733"/>
              <a:ext cx="1072896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6B3877B-634F-4593-8897-7C2B068351BA}"/>
              </a:ext>
            </a:extLst>
          </p:cNvPr>
          <p:cNvSpPr txBox="1"/>
          <p:nvPr/>
        </p:nvSpPr>
        <p:spPr>
          <a:xfrm>
            <a:off x="2054520" y="6207268"/>
            <a:ext cx="52665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i="1" dirty="0">
                <a:solidFill>
                  <a:srgbClr val="800000"/>
                </a:solidFill>
                <a:latin typeface="Arial" charset="0"/>
              </a:rPr>
              <a:t>GOING PLACES</a:t>
            </a:r>
            <a:r>
              <a:rPr lang="en-US" sz="1000" b="1" dirty="0">
                <a:solidFill>
                  <a:srgbClr val="800000"/>
                </a:solidFill>
                <a:latin typeface="Arial" charset="0"/>
              </a:rPr>
              <a:t>: </a:t>
            </a:r>
            <a:r>
              <a:rPr lang="en-US" sz="1000" dirty="0">
                <a:solidFill>
                  <a:srgbClr val="10253F"/>
                </a:solidFill>
                <a:latin typeface="Arial" charset="0"/>
              </a:rPr>
              <a:t>Concrete Solutions for Small Businesses</a:t>
            </a:r>
          </a:p>
        </p:txBody>
      </p:sp>
    </p:spTree>
    <p:extLst>
      <p:ext uri="{BB962C8B-B14F-4D97-AF65-F5344CB8AC3E}">
        <p14:creationId xmlns:p14="http://schemas.microsoft.com/office/powerpoint/2010/main" val="38156248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9C993A55-91E5-4B36-A07B-DE6726132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761" y="384838"/>
            <a:ext cx="79812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800000"/>
                </a:solidFill>
                <a:latin typeface="Calibri" panose="020F0502020204030204" pitchFamily="34" charset="0"/>
              </a:rPr>
              <a:t>COST/BENEFIT RISK MANAGEMENT</a:t>
            </a:r>
          </a:p>
        </p:txBody>
      </p:sp>
      <p:sp>
        <p:nvSpPr>
          <p:cNvPr id="15" name="Rectangle 46">
            <a:extLst>
              <a:ext uri="{FF2B5EF4-FFF2-40B4-BE49-F238E27FC236}">
                <a16:creationId xmlns:a16="http://schemas.microsoft.com/office/drawing/2014/main" id="{DBF239C5-C093-4C50-B925-4B9671B9C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1895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1CCFED2-7EAC-47E4-BF96-2FBB8F806EAA}"/>
              </a:ext>
            </a:extLst>
          </p:cNvPr>
          <p:cNvSpPr txBox="1">
            <a:spLocks/>
          </p:cNvSpPr>
          <p:nvPr/>
        </p:nvSpPr>
        <p:spPr bwMode="auto">
          <a:xfrm>
            <a:off x="1874761" y="1475854"/>
            <a:ext cx="8678152" cy="395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2200">
                <a:latin typeface="Calibri" panose="020F0502020204030204" pitchFamily="34" charset="0"/>
                <a:ea typeface="ＭＳ Ｐゴシック" pitchFamily="34" charset="-128"/>
              </a:rPr>
              <a:t>What is an OCIP/CCIP? </a:t>
            </a:r>
          </a:p>
          <a:p>
            <a:pPr lvl="1" eaLnBrk="1" hangingPunct="1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800">
                <a:latin typeface="Calibri" panose="020F0502020204030204" pitchFamily="34" charset="0"/>
                <a:ea typeface="ＭＳ Ｐゴシック" pitchFamily="34" charset="-128"/>
              </a:rPr>
              <a:t>Project owner or GC provides insurance &amp; risk services for all project contractors</a:t>
            </a:r>
          </a:p>
          <a:p>
            <a:pPr lvl="2" eaLnBrk="1" hangingPunct="1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>
                <a:latin typeface="Calibri" panose="020F0502020204030204" pitchFamily="34" charset="0"/>
                <a:ea typeface="ＭＳ Ｐゴシック" pitchFamily="34" charset="-128"/>
              </a:rPr>
              <a:t>General Liability, Builders’ Risk, Professional Liability, Pollution and Other Specialized Coverages (Workers Compensation in some instances)</a:t>
            </a:r>
          </a:p>
          <a:p>
            <a:pPr lvl="1" eaLnBrk="1" hangingPunct="1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800">
                <a:latin typeface="Calibri" panose="020F0502020204030204" pitchFamily="34" charset="0"/>
                <a:ea typeface="ＭＳ Ｐゴシック" pitchFamily="34" charset="-128"/>
              </a:rPr>
              <a:t>Used for large projects $100 million+</a:t>
            </a:r>
          </a:p>
          <a:p>
            <a:pPr lvl="1" eaLnBrk="1" hangingPunct="1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800">
                <a:latin typeface="Calibri" panose="020F0502020204030204" pitchFamily="34" charset="0"/>
                <a:ea typeface="ＭＳ Ｐゴシック" pitchFamily="34" charset="-128"/>
              </a:rPr>
              <a:t>Focused &amp; project-tailored safety &amp; claims services</a:t>
            </a:r>
          </a:p>
          <a:p>
            <a:pPr marL="457200" lvl="1" indent="0" eaLnBrk="1" hangingPunct="1">
              <a:spcBef>
                <a:spcPts val="200"/>
              </a:spcBef>
              <a:spcAft>
                <a:spcPts val="0"/>
              </a:spcAft>
              <a:buFont typeface="Arial" charset="0"/>
              <a:buNone/>
            </a:pPr>
            <a:endParaRPr lang="en-US" sz="2200">
              <a:latin typeface="Calibri" panose="020F0502020204030204" pitchFamily="34" charset="0"/>
              <a:ea typeface="ＭＳ Ｐゴシック" pitchFamily="34" charset="-128"/>
            </a:endParaRPr>
          </a:p>
          <a:p>
            <a:pPr eaLnBrk="1" hangingPunct="1">
              <a:spcBef>
                <a:spcPts val="200"/>
              </a:spcBef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2200">
                <a:latin typeface="Calibri" panose="020F0502020204030204" pitchFamily="34" charset="0"/>
                <a:ea typeface="ＭＳ Ｐゴシック" pitchFamily="34" charset="-128"/>
              </a:rPr>
              <a:t> How does an OCIP/CCIP help? </a:t>
            </a:r>
          </a:p>
          <a:p>
            <a:pPr lvl="1" eaLnBrk="1" hangingPunct="1">
              <a:spcBef>
                <a:spcPts val="2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800">
                <a:latin typeface="Calibri" panose="020F0502020204030204" pitchFamily="34" charset="0"/>
                <a:ea typeface="ＭＳ Ｐゴシック" pitchFamily="34" charset="-128"/>
              </a:rPr>
              <a:t>Can provide  all contractor with a complete package of insurance and risk services. </a:t>
            </a:r>
          </a:p>
          <a:p>
            <a:pPr lvl="1" eaLnBrk="1" hangingPunct="1">
              <a:spcBef>
                <a:spcPts val="2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800">
                <a:latin typeface="Calibri" panose="020F0502020204030204" pitchFamily="34" charset="0"/>
                <a:ea typeface="ＭＳ Ｐゴシック" pitchFamily="34" charset="-128"/>
              </a:rPr>
              <a:t>Levels the playing field for subcontracting opportunities. </a:t>
            </a:r>
          </a:p>
          <a:p>
            <a:pPr lvl="2" eaLnBrk="1" hangingPunct="1">
              <a:spcBef>
                <a:spcPts val="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>
                <a:latin typeface="Calibri" panose="020F0502020204030204" pitchFamily="34" charset="0"/>
                <a:ea typeface="ＭＳ Ｐゴシック" pitchFamily="34" charset="-128"/>
              </a:rPr>
              <a:t>removes cost of insurance as a competitive factor</a:t>
            </a:r>
          </a:p>
          <a:p>
            <a:pPr lvl="1" eaLnBrk="1" hangingPunct="1">
              <a:spcBef>
                <a:spcPts val="2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800">
                <a:latin typeface="Calibri" panose="020F0502020204030204" pitchFamily="34" charset="0"/>
                <a:ea typeface="ＭＳ Ｐゴシック" pitchFamily="34" charset="-128"/>
              </a:rPr>
              <a:t>Enables greater subcontracting to small firms. </a:t>
            </a:r>
          </a:p>
          <a:p>
            <a:pPr lvl="1" eaLnBrk="1" hangingPunct="1">
              <a:spcBef>
                <a:spcPts val="2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800">
                <a:latin typeface="Calibri" panose="020F0502020204030204" pitchFamily="34" charset="0"/>
                <a:ea typeface="ＭＳ Ｐゴシック" pitchFamily="34" charset="-128"/>
              </a:rPr>
              <a:t>Mitigates the impact of project liability claims on contractor on-going insurance cost. </a:t>
            </a:r>
          </a:p>
          <a:p>
            <a:pPr lvl="1" eaLnBrk="1" hangingPunct="1">
              <a:spcAft>
                <a:spcPts val="1000"/>
              </a:spcAft>
              <a:buFont typeface="Wingdings" panose="05000000000000000000" pitchFamily="2" charset="2"/>
              <a:buChar char="q"/>
            </a:pPr>
            <a:endParaRPr lang="en-US" sz="1800">
              <a:latin typeface="Calibri" panose="020F0502020204030204" pitchFamily="34" charset="0"/>
              <a:ea typeface="ＭＳ Ｐゴシック" pitchFamily="34" charset="-128"/>
            </a:endParaRPr>
          </a:p>
          <a:p>
            <a:pPr lvl="2" eaLnBrk="1" hangingPunct="1">
              <a:spcAft>
                <a:spcPts val="1000"/>
              </a:spcAft>
              <a:buFont typeface="Courier New" panose="02070309020205020404" pitchFamily="49" charset="0"/>
              <a:buChar char="o"/>
            </a:pPr>
            <a:endParaRPr lang="en-US" sz="1600">
              <a:latin typeface="Calibri" panose="020F0502020204030204" pitchFamily="34" charset="0"/>
              <a:ea typeface="ＭＳ Ｐゴシック" pitchFamily="34" charset="-128"/>
            </a:endParaRPr>
          </a:p>
          <a:p>
            <a:pPr marL="457200" lvl="1" indent="0" eaLnBrk="1" hangingPunct="1">
              <a:buFont typeface="Arial" charset="0"/>
              <a:buNone/>
            </a:pPr>
            <a:endParaRPr lang="en-US" sz="1600">
              <a:latin typeface="Helvetica Light" charset="0"/>
              <a:ea typeface="ＭＳ Ｐゴシック" pitchFamily="34" charset="-128"/>
            </a:endParaRPr>
          </a:p>
          <a:p>
            <a:pPr marL="0" indent="0" eaLnBrk="1" hangingPunct="1">
              <a:buFont typeface="Arial" charset="0"/>
              <a:buNone/>
            </a:pPr>
            <a:endParaRPr lang="en-US" sz="2000" dirty="0">
              <a:latin typeface="Helvetica Light" charset="0"/>
              <a:ea typeface="ＭＳ Ｐゴシック" pitchFamily="34" charset="-128"/>
            </a:endParaRPr>
          </a:p>
        </p:txBody>
      </p:sp>
      <p:grpSp>
        <p:nvGrpSpPr>
          <p:cNvPr id="17" name="Group 19">
            <a:extLst>
              <a:ext uri="{FF2B5EF4-FFF2-40B4-BE49-F238E27FC236}">
                <a16:creationId xmlns:a16="http://schemas.microsoft.com/office/drawing/2014/main" id="{DBAD6F6A-FF0B-456B-B379-4F2FB438DDE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826168" y="6143180"/>
            <a:ext cx="1463244" cy="457200"/>
            <a:chOff x="3810000" y="2734733"/>
            <a:chExt cx="4419600" cy="1325298"/>
          </a:xfrm>
        </p:grpSpPr>
        <p:pic>
          <p:nvPicPr>
            <p:cNvPr id="18" name="Picture 14" descr="B&amp;W Logo Transparent.tif">
              <a:extLst>
                <a:ext uri="{FF2B5EF4-FFF2-40B4-BE49-F238E27FC236}">
                  <a16:creationId xmlns:a16="http://schemas.microsoft.com/office/drawing/2014/main" id="{C15C5F0B-F4B6-4E79-ACB5-C162395F3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0044" y="2802467"/>
              <a:ext cx="3499556" cy="1257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5" descr="LOGO ONLY Trans.tif">
              <a:extLst>
                <a:ext uri="{FF2B5EF4-FFF2-40B4-BE49-F238E27FC236}">
                  <a16:creationId xmlns:a16="http://schemas.microsoft.com/office/drawing/2014/main" id="{ABB394ED-679D-4CE4-8220-4DD311DD7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2734733"/>
              <a:ext cx="1072896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F5F8B7F-1826-490B-9BF8-981292320C85}"/>
              </a:ext>
            </a:extLst>
          </p:cNvPr>
          <p:cNvSpPr txBox="1"/>
          <p:nvPr/>
        </p:nvSpPr>
        <p:spPr>
          <a:xfrm>
            <a:off x="2064403" y="6200003"/>
            <a:ext cx="52665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i="1" dirty="0">
                <a:solidFill>
                  <a:srgbClr val="800000"/>
                </a:solidFill>
                <a:latin typeface="Arial" charset="0"/>
              </a:rPr>
              <a:t>GOING PLACES</a:t>
            </a:r>
            <a:r>
              <a:rPr lang="en-US" sz="1000" b="1" dirty="0">
                <a:solidFill>
                  <a:srgbClr val="800000"/>
                </a:solidFill>
                <a:latin typeface="Arial" charset="0"/>
              </a:rPr>
              <a:t>: </a:t>
            </a:r>
            <a:r>
              <a:rPr lang="en-US" sz="1000" dirty="0">
                <a:solidFill>
                  <a:srgbClr val="10253F"/>
                </a:solidFill>
                <a:latin typeface="Arial" charset="0"/>
              </a:rPr>
              <a:t>Concrete Solutions for Small Businesses </a:t>
            </a: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A8B60E44-B44F-40E1-81F8-2751CCC10F96}"/>
              </a:ext>
            </a:extLst>
          </p:cNvPr>
          <p:cNvSpPr txBox="1">
            <a:spLocks/>
          </p:cNvSpPr>
          <p:nvPr/>
        </p:nvSpPr>
        <p:spPr bwMode="auto">
          <a:xfrm>
            <a:off x="2305639" y="925083"/>
            <a:ext cx="7656512" cy="5016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600" dirty="0">
                <a:solidFill>
                  <a:prstClr val="black"/>
                </a:solidFill>
                <a:latin typeface="Calibri" panose="020F0502020204030204" pitchFamily="34" charset="0"/>
              </a:rPr>
              <a:t>OCIP/CCIP</a:t>
            </a:r>
            <a:endParaRPr lang="en-US" sz="2600" i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2045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2">
            <a:extLst>
              <a:ext uri="{FF2B5EF4-FFF2-40B4-BE49-F238E27FC236}">
                <a16:creationId xmlns:a16="http://schemas.microsoft.com/office/drawing/2014/main" id="{E1B6FD70-2B20-45D3-A901-BA3B1FC5B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588" y="384838"/>
            <a:ext cx="79812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800000"/>
                </a:solidFill>
                <a:latin typeface="Calibri" panose="020F0502020204030204" pitchFamily="34" charset="0"/>
              </a:rPr>
              <a:t>COST/BENEFIT RISK MANAGEMENT</a:t>
            </a:r>
          </a:p>
        </p:txBody>
      </p:sp>
      <p:sp>
        <p:nvSpPr>
          <p:cNvPr id="13" name="Rectangle 46">
            <a:extLst>
              <a:ext uri="{FF2B5EF4-FFF2-40B4-BE49-F238E27FC236}">
                <a16:creationId xmlns:a16="http://schemas.microsoft.com/office/drawing/2014/main" id="{4CC9BC88-F65A-4464-806B-BC8BF3964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6722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9F2E69B4-6900-460D-83C7-CA7DCF35F542}"/>
              </a:ext>
            </a:extLst>
          </p:cNvPr>
          <p:cNvSpPr txBox="1">
            <a:spLocks/>
          </p:cNvSpPr>
          <p:nvPr/>
        </p:nvSpPr>
        <p:spPr bwMode="auto">
          <a:xfrm>
            <a:off x="1889588" y="1323766"/>
            <a:ext cx="8678152" cy="395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2200">
                <a:latin typeface="Calibri" panose="020F0502020204030204" pitchFamily="34" charset="0"/>
                <a:ea typeface="ＭＳ Ｐゴシック" pitchFamily="34" charset="-128"/>
              </a:rPr>
              <a:t>How does an OCIP/CCIP help? </a:t>
            </a:r>
          </a:p>
          <a:p>
            <a:pPr lvl="1" eaLnBrk="1" hangingPunct="1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2000">
                <a:latin typeface="Calibri" panose="020F0502020204030204" pitchFamily="34" charset="0"/>
                <a:ea typeface="ＭＳ Ｐゴシック" pitchFamily="34" charset="-128"/>
              </a:rPr>
              <a:t>A well designed OCIP/CCIP can save 1% to 2% of Total Construction Cost</a:t>
            </a:r>
          </a:p>
          <a:p>
            <a:pPr lvl="1" eaLnBrk="1" hangingPunct="1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2000">
                <a:latin typeface="Calibri" panose="020F0502020204030204" pitchFamily="34" charset="0"/>
                <a:ea typeface="ＭＳ Ｐゴシック" pitchFamily="34" charset="-128"/>
              </a:rPr>
              <a:t>Gives Smaller Firms More Opportunities as Primes</a:t>
            </a:r>
          </a:p>
          <a:p>
            <a:pPr lvl="1" eaLnBrk="1" hangingPunct="1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2000">
                <a:latin typeface="Calibri" panose="020F0502020204030204" pitchFamily="34" charset="0"/>
                <a:ea typeface="ＭＳ Ｐゴシック" pitchFamily="34" charset="-128"/>
              </a:rPr>
              <a:t>Supports project goals of inclusion and Small contractor capacity building</a:t>
            </a:r>
          </a:p>
          <a:p>
            <a:pPr eaLnBrk="1" hangingPunct="1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2200">
                <a:latin typeface="Calibri" panose="020F0502020204030204" pitchFamily="34" charset="0"/>
                <a:ea typeface="ＭＳ Ｐゴシック" pitchFamily="34" charset="-128"/>
              </a:rPr>
              <a:t>Encourages great diversity in contracting and removes a competitive disadvantage for small contractors </a:t>
            </a:r>
          </a:p>
          <a:p>
            <a:pPr eaLnBrk="1" hangingPunct="1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2200">
                <a:latin typeface="Calibri" panose="020F0502020204030204" pitchFamily="34" charset="0"/>
                <a:ea typeface="ＭＳ Ｐゴシック" pitchFamily="34" charset="-128"/>
              </a:rPr>
              <a:t>Provides benefits to owners and primes contractors too</a:t>
            </a:r>
          </a:p>
          <a:p>
            <a:pPr eaLnBrk="1" hangingPunct="1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2200">
                <a:latin typeface="Calibri" panose="020F0502020204030204" pitchFamily="34" charset="0"/>
                <a:ea typeface="ＭＳ Ｐゴシック" pitchFamily="34" charset="-128"/>
              </a:rPr>
              <a:t>A win-win in major project risk management  </a:t>
            </a:r>
          </a:p>
          <a:p>
            <a:pPr marL="457200" lvl="1" indent="0" eaLnBrk="1" hangingPunct="1">
              <a:buFont typeface="Arial" charset="0"/>
              <a:buNone/>
            </a:pPr>
            <a:endParaRPr lang="en-US" sz="1600">
              <a:latin typeface="Helvetica Light" charset="0"/>
              <a:ea typeface="ＭＳ Ｐゴシック" pitchFamily="34" charset="-128"/>
            </a:endParaRPr>
          </a:p>
          <a:p>
            <a:pPr marL="0" indent="0" eaLnBrk="1" hangingPunct="1">
              <a:buFont typeface="Arial" charset="0"/>
              <a:buNone/>
            </a:pPr>
            <a:endParaRPr lang="en-US" sz="2000" dirty="0">
              <a:latin typeface="Helvetica Light" charset="0"/>
              <a:ea typeface="ＭＳ Ｐゴシック" pitchFamily="34" charset="-128"/>
            </a:endParaRPr>
          </a:p>
        </p:txBody>
      </p:sp>
      <p:grpSp>
        <p:nvGrpSpPr>
          <p:cNvPr id="16" name="Group 19">
            <a:extLst>
              <a:ext uri="{FF2B5EF4-FFF2-40B4-BE49-F238E27FC236}">
                <a16:creationId xmlns:a16="http://schemas.microsoft.com/office/drawing/2014/main" id="{D91D0F00-1724-4846-90F7-E9683473192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840995" y="6143180"/>
            <a:ext cx="1463244" cy="457200"/>
            <a:chOff x="3810000" y="2734733"/>
            <a:chExt cx="4419600" cy="1325298"/>
          </a:xfrm>
        </p:grpSpPr>
        <p:pic>
          <p:nvPicPr>
            <p:cNvPr id="17" name="Picture 14" descr="B&amp;W Logo Transparent.tif">
              <a:extLst>
                <a:ext uri="{FF2B5EF4-FFF2-40B4-BE49-F238E27FC236}">
                  <a16:creationId xmlns:a16="http://schemas.microsoft.com/office/drawing/2014/main" id="{949EF4C9-7F95-4581-8B6B-5DA6C4DBC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0044" y="2802467"/>
              <a:ext cx="3499556" cy="1257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5" descr="LOGO ONLY Trans.tif">
              <a:extLst>
                <a:ext uri="{FF2B5EF4-FFF2-40B4-BE49-F238E27FC236}">
                  <a16:creationId xmlns:a16="http://schemas.microsoft.com/office/drawing/2014/main" id="{6FC35FBA-5E37-4F75-8C4A-4220823FD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2734733"/>
              <a:ext cx="1072896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269B8C5-0D6E-41FA-AD83-39770B31568B}"/>
              </a:ext>
            </a:extLst>
          </p:cNvPr>
          <p:cNvSpPr txBox="1"/>
          <p:nvPr/>
        </p:nvSpPr>
        <p:spPr>
          <a:xfrm>
            <a:off x="2079230" y="6207268"/>
            <a:ext cx="52665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i="1" dirty="0">
                <a:solidFill>
                  <a:srgbClr val="800000"/>
                </a:solidFill>
                <a:latin typeface="Arial" charset="0"/>
              </a:rPr>
              <a:t>GOING PLACES</a:t>
            </a:r>
            <a:r>
              <a:rPr lang="en-US" sz="1000" b="1" dirty="0">
                <a:solidFill>
                  <a:srgbClr val="800000"/>
                </a:solidFill>
                <a:latin typeface="Arial" charset="0"/>
              </a:rPr>
              <a:t>: </a:t>
            </a:r>
            <a:r>
              <a:rPr lang="en-US" sz="1000" dirty="0">
                <a:solidFill>
                  <a:srgbClr val="10253F"/>
                </a:solidFill>
                <a:latin typeface="Arial" charset="0"/>
              </a:rPr>
              <a:t>Concrete Solutions for Small Businesses</a:t>
            </a:r>
          </a:p>
        </p:txBody>
      </p:sp>
    </p:spTree>
    <p:extLst>
      <p:ext uri="{BB962C8B-B14F-4D97-AF65-F5344CB8AC3E}">
        <p14:creationId xmlns:p14="http://schemas.microsoft.com/office/powerpoint/2010/main" val="25998886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7C091FE9-9DFD-435C-95CB-4469C63B1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0508" y="384838"/>
            <a:ext cx="79812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800000"/>
                </a:solidFill>
                <a:latin typeface="Calibri" panose="020F0502020204030204" pitchFamily="34" charset="0"/>
              </a:rPr>
              <a:t>COST/BENEFIT RISK MANAGEMENT</a:t>
            </a:r>
          </a:p>
        </p:txBody>
      </p:sp>
      <p:sp>
        <p:nvSpPr>
          <p:cNvPr id="15" name="Rectangle 46">
            <a:extLst>
              <a:ext uri="{FF2B5EF4-FFF2-40B4-BE49-F238E27FC236}">
                <a16:creationId xmlns:a16="http://schemas.microsoft.com/office/drawing/2014/main" id="{C555CB2B-DFDD-4671-863C-ACEFF140C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7642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A35DE82-F056-479F-9224-EE825A8C4F6A}"/>
              </a:ext>
            </a:extLst>
          </p:cNvPr>
          <p:cNvSpPr txBox="1">
            <a:spLocks/>
          </p:cNvSpPr>
          <p:nvPr/>
        </p:nvSpPr>
        <p:spPr bwMode="auto">
          <a:xfrm>
            <a:off x="1692466" y="1505725"/>
            <a:ext cx="9418730" cy="462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latin typeface="Calibri" panose="020F0502020204030204" pitchFamily="34" charset="0"/>
                <a:ea typeface="ＭＳ Ｐゴシック" pitchFamily="34" charset="-128"/>
              </a:rPr>
              <a:t>Measured and managed retention – leveraged to enlarge pool of qualified contractors to compete and participate in public construction projects.</a:t>
            </a:r>
          </a:p>
          <a:p>
            <a:pPr eaLnBrk="1" hangingPunct="1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latin typeface="Calibri" panose="020F0502020204030204" pitchFamily="34" charset="0"/>
                <a:ea typeface="ＭＳ Ｐゴシック" pitchFamily="34" charset="-128"/>
              </a:rPr>
              <a:t>How does a technical assistance/bonding &amp; contract financing assistance program help? </a:t>
            </a:r>
          </a:p>
          <a:p>
            <a:pPr lvl="1" eaLnBrk="1" hangingPunct="1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  <a:ea typeface="ＭＳ Ｐゴシック" pitchFamily="34" charset="-128"/>
              </a:rPr>
              <a:t>Better prepare contractor for bond underwriting or pre-qualification</a:t>
            </a:r>
          </a:p>
          <a:p>
            <a:pPr lvl="2" eaLnBrk="1" hangingPunct="1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latin typeface="Calibri" panose="020F0502020204030204" pitchFamily="34" charset="0"/>
                <a:ea typeface="ＭＳ Ｐゴシック" pitchFamily="34" charset="-128"/>
              </a:rPr>
              <a:t>Consultative Services / Contractor Assessments (Pre-Qualify)</a:t>
            </a:r>
          </a:p>
          <a:p>
            <a:pPr lvl="2" eaLnBrk="1" hangingPunct="1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latin typeface="Calibri" panose="020F0502020204030204" pitchFamily="34" charset="0"/>
                <a:ea typeface="ＭＳ Ｐゴシック" pitchFamily="34" charset="-128"/>
              </a:rPr>
              <a:t>Work-Plan’s and technical support to Maximize Opportunity for Business Improvement</a:t>
            </a:r>
          </a:p>
          <a:p>
            <a:pPr lvl="2" eaLnBrk="1" hangingPunct="1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latin typeface="Calibri" panose="020F0502020204030204" pitchFamily="34" charset="0"/>
                <a:ea typeface="ＭＳ Ｐゴシック" pitchFamily="34" charset="-128"/>
              </a:rPr>
              <a:t>Collateral and Risk Mitigation Support to Enable Bonding or Pre-Qualification</a:t>
            </a:r>
          </a:p>
          <a:p>
            <a:pPr lvl="2" eaLnBrk="1" hangingPunct="1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latin typeface="Calibri" panose="020F0502020204030204" pitchFamily="34" charset="0"/>
                <a:ea typeface="ＭＳ Ｐゴシック" pitchFamily="34" charset="-128"/>
              </a:rPr>
              <a:t>Small contractor support through successful contract completion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600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 lvl="1" eaLnBrk="1" hangingPunct="1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  <a:ea typeface="ＭＳ Ｐゴシック" pitchFamily="34" charset="-128"/>
              </a:rPr>
              <a:t>Owner supported-project contract financing</a:t>
            </a:r>
          </a:p>
          <a:p>
            <a:pPr lvl="2" eaLnBrk="1" hangingPunct="1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latin typeface="Calibri" panose="020F0502020204030204" pitchFamily="34" charset="0"/>
                <a:ea typeface="ＭＳ Ｐゴシック" pitchFamily="34" charset="-128"/>
              </a:rPr>
              <a:t>Provides Small Contractors access to contract specific working capital</a:t>
            </a:r>
          </a:p>
          <a:p>
            <a:pPr lvl="2" eaLnBrk="1" hangingPunct="1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latin typeface="Calibri" panose="020F0502020204030204" pitchFamily="34" charset="0"/>
                <a:ea typeface="ＭＳ Ｐゴシック" pitchFamily="34" charset="-128"/>
              </a:rPr>
              <a:t>Reduces the financial and cash flow impact of small contractors providing free financing of the owner’s project</a:t>
            </a:r>
          </a:p>
          <a:p>
            <a:pPr lvl="2" eaLnBrk="1" hangingPunct="1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latin typeface="Calibri" panose="020F0502020204030204" pitchFamily="34" charset="0"/>
                <a:ea typeface="ＭＳ Ｐゴシック" pitchFamily="34" charset="-128"/>
              </a:rPr>
              <a:t>Acknowledges the reality that traditional lenders on the whole, lack the ability to finance small contractors</a:t>
            </a:r>
          </a:p>
          <a:p>
            <a:pPr lvl="2" eaLnBrk="1" hangingPunct="1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latin typeface="Calibri" panose="020F0502020204030204" pitchFamily="34" charset="0"/>
                <a:ea typeface="ＭＳ Ｐゴシック" pitchFamily="34" charset="-128"/>
              </a:rPr>
              <a:t>Can enable small contractors to use other credit sources to capitalize business growth</a:t>
            </a:r>
          </a:p>
          <a:p>
            <a:pPr lvl="1" eaLnBrk="1" hangingPunct="1">
              <a:spcAft>
                <a:spcPts val="1000"/>
              </a:spcAft>
              <a:buFont typeface="Wingdings" panose="05000000000000000000" pitchFamily="2" charset="2"/>
              <a:buChar char="q"/>
            </a:pPr>
            <a:endParaRPr lang="en-US" sz="1800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 lvl="2" eaLnBrk="1" hangingPunct="1">
              <a:spcAft>
                <a:spcPts val="1000"/>
              </a:spcAft>
              <a:buFont typeface="Courier New" panose="02070309020205020404" pitchFamily="49" charset="0"/>
              <a:buChar char="o"/>
            </a:pPr>
            <a:endParaRPr lang="en-US" sz="1600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 marL="457200" lvl="1" indent="0" eaLnBrk="1" hangingPunct="1">
              <a:buFont typeface="Arial" charset="0"/>
              <a:buNone/>
            </a:pPr>
            <a:endParaRPr lang="en-US" sz="1600" dirty="0">
              <a:latin typeface="Helvetica Light" charset="0"/>
              <a:ea typeface="ＭＳ Ｐゴシック" pitchFamily="34" charset="-128"/>
            </a:endParaRPr>
          </a:p>
          <a:p>
            <a:pPr marL="0" indent="0" eaLnBrk="1" hangingPunct="1">
              <a:buFont typeface="Arial" charset="0"/>
              <a:buNone/>
            </a:pPr>
            <a:endParaRPr lang="en-US" sz="2000" dirty="0">
              <a:latin typeface="Helvetica Light" charset="0"/>
              <a:ea typeface="ＭＳ Ｐゴシック" pitchFamily="34" charset="-128"/>
            </a:endParaRPr>
          </a:p>
        </p:txBody>
      </p:sp>
      <p:grpSp>
        <p:nvGrpSpPr>
          <p:cNvPr id="17" name="Group 19">
            <a:extLst>
              <a:ext uri="{FF2B5EF4-FFF2-40B4-BE49-F238E27FC236}">
                <a16:creationId xmlns:a16="http://schemas.microsoft.com/office/drawing/2014/main" id="{826476F9-4254-41DA-AB55-566C2BB0182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761915" y="6143180"/>
            <a:ext cx="1463244" cy="457200"/>
            <a:chOff x="3810000" y="2734733"/>
            <a:chExt cx="4419600" cy="1325298"/>
          </a:xfrm>
        </p:grpSpPr>
        <p:pic>
          <p:nvPicPr>
            <p:cNvPr id="18" name="Picture 14" descr="B&amp;W Logo Transparent.tif">
              <a:extLst>
                <a:ext uri="{FF2B5EF4-FFF2-40B4-BE49-F238E27FC236}">
                  <a16:creationId xmlns:a16="http://schemas.microsoft.com/office/drawing/2014/main" id="{3BE5A1D1-C6E8-4265-9963-646505EC1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0044" y="2802467"/>
              <a:ext cx="3499556" cy="1257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5" descr="LOGO ONLY Trans.tif">
              <a:extLst>
                <a:ext uri="{FF2B5EF4-FFF2-40B4-BE49-F238E27FC236}">
                  <a16:creationId xmlns:a16="http://schemas.microsoft.com/office/drawing/2014/main" id="{FBDB2B8E-10DE-448A-92FB-97B3D5695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2734733"/>
              <a:ext cx="1072896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25AD836-6E9C-42C9-B77E-98883A305566}"/>
              </a:ext>
            </a:extLst>
          </p:cNvPr>
          <p:cNvSpPr txBox="1"/>
          <p:nvPr/>
        </p:nvSpPr>
        <p:spPr>
          <a:xfrm>
            <a:off x="2000150" y="6477269"/>
            <a:ext cx="52665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i="1" dirty="0">
                <a:solidFill>
                  <a:srgbClr val="800000"/>
                </a:solidFill>
                <a:latin typeface="Arial" charset="0"/>
              </a:rPr>
              <a:t>GOING PLACES</a:t>
            </a:r>
            <a:r>
              <a:rPr lang="en-US" sz="1000" b="1" dirty="0">
                <a:solidFill>
                  <a:srgbClr val="800000"/>
                </a:solidFill>
                <a:latin typeface="Arial" charset="0"/>
              </a:rPr>
              <a:t>: </a:t>
            </a:r>
            <a:r>
              <a:rPr lang="en-US" sz="1000" dirty="0">
                <a:solidFill>
                  <a:srgbClr val="10253F"/>
                </a:solidFill>
                <a:latin typeface="Arial" charset="0"/>
              </a:rPr>
              <a:t>Concrete Solutions for Small Businesses</a:t>
            </a: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D421FF29-58BB-4D53-B335-AF159525C50B}"/>
              </a:ext>
            </a:extLst>
          </p:cNvPr>
          <p:cNvSpPr txBox="1">
            <a:spLocks/>
          </p:cNvSpPr>
          <p:nvPr/>
        </p:nvSpPr>
        <p:spPr bwMode="auto">
          <a:xfrm>
            <a:off x="2241386" y="818131"/>
            <a:ext cx="7656512" cy="5016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600" dirty="0">
                <a:solidFill>
                  <a:prstClr val="black"/>
                </a:solidFill>
                <a:latin typeface="Calibri" panose="020F0502020204030204" pitchFamily="34" charset="0"/>
              </a:rPr>
              <a:t>Technical Assistance/Bonding Support </a:t>
            </a:r>
            <a:endParaRPr lang="en-US" sz="2600" i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6581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12"/>
          <p:cNvSpPr txBox="1">
            <a:spLocks noChangeArrowheads="1"/>
          </p:cNvSpPr>
          <p:nvPr/>
        </p:nvSpPr>
        <p:spPr bwMode="auto">
          <a:xfrm>
            <a:off x="1919244" y="463989"/>
            <a:ext cx="80987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800000"/>
                </a:solidFill>
                <a:latin typeface="Calibri" panose="020F0502020204030204" pitchFamily="34" charset="0"/>
              </a:rPr>
              <a:t>EXAMPLES</a:t>
            </a:r>
          </a:p>
        </p:txBody>
      </p:sp>
      <p:sp>
        <p:nvSpPr>
          <p:cNvPr id="12293" name="Rectangle 4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grpSp>
        <p:nvGrpSpPr>
          <p:cNvPr id="9" name="Group 19"/>
          <p:cNvGrpSpPr>
            <a:grpSpLocks noChangeAspect="1"/>
          </p:cNvGrpSpPr>
          <p:nvPr/>
        </p:nvGrpSpPr>
        <p:grpSpPr bwMode="auto">
          <a:xfrm>
            <a:off x="8788273" y="6143180"/>
            <a:ext cx="1463244" cy="457200"/>
            <a:chOff x="3810000" y="2734733"/>
            <a:chExt cx="4419600" cy="1325298"/>
          </a:xfrm>
        </p:grpSpPr>
        <p:pic>
          <p:nvPicPr>
            <p:cNvPr id="10" name="Picture 14" descr="B&amp;W Logo Transparent.ti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0044" y="2802467"/>
              <a:ext cx="3499556" cy="1257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5" descr="LOGO ONLY Trans.ti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2734733"/>
              <a:ext cx="1072896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2026508" y="6207269"/>
            <a:ext cx="52665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800000"/>
                </a:solidFill>
              </a:rPr>
              <a:t>GOING PLACES</a:t>
            </a:r>
            <a:r>
              <a:rPr lang="en-US" sz="1000" b="1" dirty="0">
                <a:solidFill>
                  <a:srgbClr val="800000"/>
                </a:solidFill>
              </a:rPr>
              <a:t>: </a:t>
            </a:r>
            <a:r>
              <a:rPr lang="en-US" sz="1000" dirty="0">
                <a:solidFill>
                  <a:srgbClr val="10253F"/>
                </a:solidFill>
              </a:rPr>
              <a:t>Concrete Solutions for Small Businesses</a:t>
            </a:r>
          </a:p>
        </p:txBody>
      </p:sp>
      <p:sp>
        <p:nvSpPr>
          <p:cNvPr id="12" name="Rectangle 2"/>
          <p:cNvSpPr txBox="1">
            <a:spLocks/>
          </p:cNvSpPr>
          <p:nvPr/>
        </p:nvSpPr>
        <p:spPr bwMode="auto">
          <a:xfrm>
            <a:off x="1919245" y="930981"/>
            <a:ext cx="8662205" cy="108650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2600" dirty="0">
                <a:latin typeface="Calibri" panose="020F0502020204030204" pitchFamily="34" charset="0"/>
              </a:rPr>
              <a:t>Contractor Development and Bonding/Contract Financing Programs Sponsored by Various California Public Entities have:</a:t>
            </a:r>
            <a:endParaRPr lang="en-US" sz="2600" i="1" dirty="0"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3" t="9576" r="14127" b="9436"/>
          <a:stretch/>
        </p:blipFill>
        <p:spPr>
          <a:xfrm>
            <a:off x="2026509" y="1986328"/>
            <a:ext cx="3147193" cy="20116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8" t="5062" r="11904" b="6049"/>
          <a:stretch/>
        </p:blipFill>
        <p:spPr>
          <a:xfrm>
            <a:off x="5242315" y="4358814"/>
            <a:ext cx="2798355" cy="1828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7" t="8166" r="20635" b="3511"/>
          <a:stretch/>
        </p:blipFill>
        <p:spPr>
          <a:xfrm>
            <a:off x="2440703" y="3973401"/>
            <a:ext cx="2392047" cy="21031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3" t="3651" r="23333"/>
          <a:stretch/>
        </p:blipFill>
        <p:spPr>
          <a:xfrm>
            <a:off x="5327845" y="2053161"/>
            <a:ext cx="2142471" cy="2286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2" t="4215" r="23809" b="14233"/>
          <a:stretch/>
        </p:blipFill>
        <p:spPr>
          <a:xfrm>
            <a:off x="7843097" y="2247900"/>
            <a:ext cx="2499571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805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oogle executives talk San Jose development near Diridon Station">
            <a:extLst>
              <a:ext uri="{FF2B5EF4-FFF2-40B4-BE49-F238E27FC236}">
                <a16:creationId xmlns:a16="http://schemas.microsoft.com/office/drawing/2014/main" id="{68A314AB-C4EC-4353-92CA-34E3F9721D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44" t="4073" r="28144" b="37176"/>
          <a:stretch/>
        </p:blipFill>
        <p:spPr bwMode="auto">
          <a:xfrm>
            <a:off x="1941184" y="1395384"/>
            <a:ext cx="2472455" cy="29671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3F7563B-D090-4141-AB61-DB7E52F37FC8}"/>
              </a:ext>
            </a:extLst>
          </p:cNvPr>
          <p:cNvSpPr/>
          <p:nvPr/>
        </p:nvSpPr>
        <p:spPr>
          <a:xfrm>
            <a:off x="0" y="6355209"/>
            <a:ext cx="12230731" cy="502791"/>
          </a:xfrm>
          <a:prstGeom prst="rect">
            <a:avLst/>
          </a:prstGeom>
          <a:solidFill>
            <a:srgbClr val="048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196FF0-E6FE-45E2-81B5-39F117CF5955}"/>
              </a:ext>
            </a:extLst>
          </p:cNvPr>
          <p:cNvSpPr/>
          <p:nvPr/>
        </p:nvSpPr>
        <p:spPr>
          <a:xfrm>
            <a:off x="0" y="0"/>
            <a:ext cx="12230731" cy="502791"/>
          </a:xfrm>
          <a:prstGeom prst="rect">
            <a:avLst/>
          </a:prstGeom>
          <a:solidFill>
            <a:srgbClr val="048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9C3D8FAD-0C35-4360-BDA5-B1DFEC110B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92" y="0"/>
            <a:ext cx="1099339" cy="1099339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7108C76-243F-4214-8B3E-4F2A6B2A17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055" y="1395384"/>
            <a:ext cx="4704703" cy="29671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56D8B90-D257-400F-92DC-11AEF03EB705}"/>
              </a:ext>
            </a:extLst>
          </p:cNvPr>
          <p:cNvSpPr txBox="1"/>
          <p:nvPr/>
        </p:nvSpPr>
        <p:spPr>
          <a:xfrm>
            <a:off x="2007595" y="4731836"/>
            <a:ext cx="26665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Reginald Swilley</a:t>
            </a:r>
            <a:br>
              <a:rPr lang="en-US" b="1" dirty="0"/>
            </a:br>
            <a:r>
              <a:rPr lang="en-US" dirty="0"/>
              <a:t>MBC - Principal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083B1D-B0AB-4515-A4D8-88BF81D485D9}"/>
              </a:ext>
            </a:extLst>
          </p:cNvPr>
          <p:cNvSpPr txBox="1"/>
          <p:nvPr/>
        </p:nvSpPr>
        <p:spPr>
          <a:xfrm>
            <a:off x="6470409" y="4731836"/>
            <a:ext cx="42980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Premiere Diversity &amp; Inclusion Firm </a:t>
            </a:r>
          </a:p>
          <a:p>
            <a:r>
              <a:rPr lang="en-US" sz="2000" i="1" dirty="0"/>
              <a:t>In Silicon Valley</a:t>
            </a:r>
          </a:p>
        </p:txBody>
      </p:sp>
    </p:spTree>
    <p:extLst>
      <p:ext uri="{BB962C8B-B14F-4D97-AF65-F5344CB8AC3E}">
        <p14:creationId xmlns:p14="http://schemas.microsoft.com/office/powerpoint/2010/main" val="26699874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1756918-955C-45EF-8931-BC86D76FE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9817" y="384838"/>
            <a:ext cx="79812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800000"/>
                </a:solidFill>
                <a:latin typeface="Calibri" panose="020F0502020204030204" pitchFamily="34" charset="0"/>
              </a:rPr>
              <a:t>COST/BENEFIT RISK MANAGEMENT</a:t>
            </a:r>
          </a:p>
        </p:txBody>
      </p:sp>
      <p:sp>
        <p:nvSpPr>
          <p:cNvPr id="15" name="Rectangle 46">
            <a:extLst>
              <a:ext uri="{FF2B5EF4-FFF2-40B4-BE49-F238E27FC236}">
                <a16:creationId xmlns:a16="http://schemas.microsoft.com/office/drawing/2014/main" id="{04F2F7F2-A857-4C46-AFC8-A1F87979F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6951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E33D39AA-E625-4CF2-9C50-DB116457030C}"/>
              </a:ext>
            </a:extLst>
          </p:cNvPr>
          <p:cNvSpPr txBox="1">
            <a:spLocks/>
          </p:cNvSpPr>
          <p:nvPr/>
        </p:nvSpPr>
        <p:spPr bwMode="auto">
          <a:xfrm>
            <a:off x="1869817" y="1672172"/>
            <a:ext cx="8678152" cy="395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en-US" sz="2400">
                <a:latin typeface="Calibri" panose="020F0502020204030204" pitchFamily="34" charset="0"/>
                <a:ea typeface="ＭＳ Ｐゴシック" pitchFamily="34" charset="-128"/>
              </a:rPr>
              <a:t>Management of risk need not be mutually exclusive of enabling access and creating opportunities. </a:t>
            </a:r>
          </a:p>
          <a:p>
            <a:pPr eaLnBrk="1" hangingPunct="1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en-US" sz="2400">
                <a:latin typeface="Calibri" panose="020F0502020204030204" pitchFamily="34" charset="0"/>
                <a:ea typeface="ＭＳ Ｐゴシック" pitchFamily="34" charset="-128"/>
              </a:rPr>
              <a:t>Innovation in risk management practices can open doors and achieve other agency goals including – inclusion &amp; cost savings.</a:t>
            </a:r>
          </a:p>
          <a:p>
            <a:pPr eaLnBrk="1" hangingPunct="1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en-US" sz="2400">
                <a:latin typeface="Calibri" panose="020F0502020204030204" pitchFamily="34" charset="0"/>
                <a:ea typeface="ＭＳ Ｐゴシック" pitchFamily="34" charset="-128"/>
              </a:rPr>
              <a:t>There are solutions which can change the status quo paradigm.</a:t>
            </a:r>
          </a:p>
          <a:p>
            <a:pPr marL="0" indent="0" eaLnBrk="1" hangingPunct="1">
              <a:spcAft>
                <a:spcPts val="1000"/>
              </a:spcAft>
              <a:buFont typeface="Arial" charset="0"/>
              <a:buNone/>
            </a:pPr>
            <a:endParaRPr lang="en-US" sz="2200">
              <a:latin typeface="Calibri" panose="020F0502020204030204" pitchFamily="34" charset="0"/>
              <a:ea typeface="ＭＳ Ｐゴシック" pitchFamily="34" charset="-128"/>
            </a:endParaRPr>
          </a:p>
          <a:p>
            <a:pPr marL="457200" lvl="1" indent="0" eaLnBrk="1" hangingPunct="1">
              <a:spcAft>
                <a:spcPts val="1000"/>
              </a:spcAft>
              <a:buFont typeface="Arial" charset="0"/>
              <a:buNone/>
            </a:pPr>
            <a:endParaRPr lang="en-US" sz="1800">
              <a:latin typeface="Calibri" panose="020F0502020204030204" pitchFamily="34" charset="0"/>
              <a:ea typeface="ＭＳ Ｐゴシック" pitchFamily="34" charset="-128"/>
            </a:endParaRPr>
          </a:p>
          <a:p>
            <a:pPr lvl="2" eaLnBrk="1" hangingPunct="1">
              <a:spcAft>
                <a:spcPts val="1000"/>
              </a:spcAft>
              <a:buFont typeface="Courier New" panose="02070309020205020404" pitchFamily="49" charset="0"/>
              <a:buChar char="o"/>
            </a:pPr>
            <a:endParaRPr lang="en-US" sz="1600">
              <a:latin typeface="Calibri" panose="020F0502020204030204" pitchFamily="34" charset="0"/>
              <a:ea typeface="ＭＳ Ｐゴシック" pitchFamily="34" charset="-128"/>
            </a:endParaRPr>
          </a:p>
          <a:p>
            <a:pPr marL="457200" lvl="1" indent="0" eaLnBrk="1" hangingPunct="1">
              <a:buFont typeface="Arial" charset="0"/>
              <a:buNone/>
            </a:pPr>
            <a:endParaRPr lang="en-US" sz="1600">
              <a:latin typeface="Helvetica Light" charset="0"/>
              <a:ea typeface="ＭＳ Ｐゴシック" pitchFamily="34" charset="-128"/>
            </a:endParaRPr>
          </a:p>
          <a:p>
            <a:pPr marL="0" indent="0" eaLnBrk="1" hangingPunct="1">
              <a:buFont typeface="Arial" charset="0"/>
              <a:buNone/>
            </a:pPr>
            <a:endParaRPr lang="en-US" sz="2000" dirty="0">
              <a:latin typeface="Helvetica Light" charset="0"/>
              <a:ea typeface="ＭＳ Ｐゴシック" pitchFamily="34" charset="-128"/>
            </a:endParaRPr>
          </a:p>
        </p:txBody>
      </p:sp>
      <p:grpSp>
        <p:nvGrpSpPr>
          <p:cNvPr id="17" name="Group 19">
            <a:extLst>
              <a:ext uri="{FF2B5EF4-FFF2-40B4-BE49-F238E27FC236}">
                <a16:creationId xmlns:a16="http://schemas.microsoft.com/office/drawing/2014/main" id="{8450E515-E10A-4D6C-9609-C18A43483F5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821224" y="6143180"/>
            <a:ext cx="1463244" cy="457200"/>
            <a:chOff x="3810000" y="2734733"/>
            <a:chExt cx="4419600" cy="1325298"/>
          </a:xfrm>
        </p:grpSpPr>
        <p:pic>
          <p:nvPicPr>
            <p:cNvPr id="18" name="Picture 14" descr="B&amp;W Logo Transparent.tif">
              <a:extLst>
                <a:ext uri="{FF2B5EF4-FFF2-40B4-BE49-F238E27FC236}">
                  <a16:creationId xmlns:a16="http://schemas.microsoft.com/office/drawing/2014/main" id="{FB659F72-914A-4C49-B897-035DA19540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0044" y="2802467"/>
              <a:ext cx="3499556" cy="1257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5" descr="LOGO ONLY Trans.tif">
              <a:extLst>
                <a:ext uri="{FF2B5EF4-FFF2-40B4-BE49-F238E27FC236}">
                  <a16:creationId xmlns:a16="http://schemas.microsoft.com/office/drawing/2014/main" id="{F2F817A2-546B-4367-961C-F3228153A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2734733"/>
              <a:ext cx="1072896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ECCFB668-66EC-4AD1-A077-B5BF4E13EB8E}"/>
              </a:ext>
            </a:extLst>
          </p:cNvPr>
          <p:cNvSpPr txBox="1"/>
          <p:nvPr/>
        </p:nvSpPr>
        <p:spPr>
          <a:xfrm>
            <a:off x="2059459" y="6207268"/>
            <a:ext cx="52665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i="1" dirty="0">
                <a:solidFill>
                  <a:srgbClr val="800000"/>
                </a:solidFill>
                <a:latin typeface="Arial" charset="0"/>
              </a:rPr>
              <a:t>GOING PLACES</a:t>
            </a:r>
            <a:r>
              <a:rPr lang="en-US" sz="1000" b="1" dirty="0">
                <a:solidFill>
                  <a:srgbClr val="800000"/>
                </a:solidFill>
                <a:latin typeface="Arial" charset="0"/>
              </a:rPr>
              <a:t>: </a:t>
            </a:r>
            <a:r>
              <a:rPr lang="en-US" sz="1000" dirty="0">
                <a:solidFill>
                  <a:srgbClr val="10253F"/>
                </a:solidFill>
                <a:latin typeface="Arial" charset="0"/>
              </a:rPr>
              <a:t>Concrete Solutions for Small Businesses</a:t>
            </a: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CCF5B1B0-AB50-43D1-B976-EE48AC0AA0D5}"/>
              </a:ext>
            </a:extLst>
          </p:cNvPr>
          <p:cNvSpPr txBox="1">
            <a:spLocks/>
          </p:cNvSpPr>
          <p:nvPr/>
        </p:nvSpPr>
        <p:spPr bwMode="auto">
          <a:xfrm>
            <a:off x="2380637" y="925083"/>
            <a:ext cx="7656512" cy="5016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600" dirty="0">
                <a:solidFill>
                  <a:prstClr val="black"/>
                </a:solidFill>
                <a:latin typeface="Calibri" panose="020F0502020204030204" pitchFamily="34" charset="0"/>
              </a:rPr>
              <a:t>Conclusion</a:t>
            </a:r>
            <a:endParaRPr lang="en-US" sz="2600" i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6476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12"/>
          <p:cNvSpPr txBox="1">
            <a:spLocks noChangeArrowheads="1"/>
          </p:cNvSpPr>
          <p:nvPr/>
        </p:nvSpPr>
        <p:spPr bwMode="auto">
          <a:xfrm>
            <a:off x="1836866" y="384838"/>
            <a:ext cx="79812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800000"/>
                </a:solidFill>
                <a:latin typeface="Calibri" panose="020F0502020204030204" pitchFamily="34" charset="0"/>
              </a:rPr>
              <a:t>COST/BENEFIT RISK MANAGEMENT</a:t>
            </a:r>
          </a:p>
        </p:txBody>
      </p:sp>
      <p:sp>
        <p:nvSpPr>
          <p:cNvPr id="10245" name="Rectangle 4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grpSp>
        <p:nvGrpSpPr>
          <p:cNvPr id="9" name="Group 19"/>
          <p:cNvGrpSpPr>
            <a:grpSpLocks noChangeAspect="1"/>
          </p:cNvGrpSpPr>
          <p:nvPr/>
        </p:nvGrpSpPr>
        <p:grpSpPr bwMode="auto">
          <a:xfrm>
            <a:off x="8788273" y="6143180"/>
            <a:ext cx="1463244" cy="457200"/>
            <a:chOff x="3810000" y="2734733"/>
            <a:chExt cx="4419600" cy="1325298"/>
          </a:xfrm>
        </p:grpSpPr>
        <p:pic>
          <p:nvPicPr>
            <p:cNvPr id="10" name="Picture 14" descr="B&amp;W Logo Transparent.ti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0044" y="2802467"/>
              <a:ext cx="3499556" cy="1257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5" descr="LOGO ONLY Trans.tif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2734733"/>
              <a:ext cx="1072896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2026508" y="6207269"/>
            <a:ext cx="52665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800000"/>
                </a:solidFill>
              </a:rPr>
              <a:t>GOING PLACES</a:t>
            </a:r>
            <a:r>
              <a:rPr lang="en-US" sz="1000" b="1" dirty="0">
                <a:solidFill>
                  <a:srgbClr val="800000"/>
                </a:solidFill>
              </a:rPr>
              <a:t>: </a:t>
            </a:r>
            <a:r>
              <a:rPr lang="en-US" sz="1000" dirty="0">
                <a:solidFill>
                  <a:srgbClr val="10253F"/>
                </a:solidFill>
              </a:rPr>
              <a:t>Concrete Solutions for Small Businesses</a:t>
            </a:r>
          </a:p>
        </p:txBody>
      </p:sp>
      <p:sp>
        <p:nvSpPr>
          <p:cNvPr id="12" name="Rectangle 2"/>
          <p:cNvSpPr txBox="1">
            <a:spLocks/>
          </p:cNvSpPr>
          <p:nvPr/>
        </p:nvSpPr>
        <p:spPr bwMode="auto">
          <a:xfrm>
            <a:off x="2347686" y="925083"/>
            <a:ext cx="7656512" cy="5016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600" dirty="0">
                <a:latin typeface="Calibri" panose="020F0502020204030204" pitchFamily="34" charset="0"/>
              </a:rPr>
              <a:t>Thank you for your time.</a:t>
            </a:r>
            <a:endParaRPr lang="en-US" sz="2600" i="1" dirty="0">
              <a:latin typeface="Calibri" panose="020F0502020204030204" pitchFamily="34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2238695" y="1795130"/>
            <a:ext cx="5054371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en-US" altLang="en-US" sz="1800" b="1" dirty="0">
                <a:latin typeface="Arial" panose="020B0604020202020204" pitchFamily="34" charset="0"/>
              </a:rPr>
              <a:t>Ingrid Merriwether</a:t>
            </a: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en-US" altLang="en-US" sz="1800" b="1" dirty="0">
                <a:latin typeface="Arial" panose="020B0604020202020204" pitchFamily="34" charset="0"/>
              </a:rPr>
              <a:t>President &amp; CEO</a:t>
            </a: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Email: </a:t>
            </a:r>
            <a:r>
              <a:rPr lang="en-US" altLang="en-US" sz="1800" dirty="0">
                <a:latin typeface="Arial" panose="020B0604020202020204" pitchFamily="34" charset="0"/>
                <a:hlinkClick r:id="rId5"/>
              </a:rPr>
              <a:t>Ingrid@imwis.com</a:t>
            </a:r>
            <a:endParaRPr lang="en-US" altLang="en-US" sz="18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415-986-3999 </a:t>
            </a: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Website: </a:t>
            </a:r>
            <a:r>
              <a:rPr lang="en-US" altLang="en-US" sz="1800" dirty="0">
                <a:latin typeface="Arial" panose="020B0604020202020204" pitchFamily="34" charset="0"/>
                <a:hlinkClick r:id="rId5"/>
              </a:rPr>
              <a:t>www.imwis.com</a:t>
            </a:r>
            <a:endParaRPr lang="en-US" altLang="en-US" sz="18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endParaRPr lang="en-US" altLang="en-US" sz="16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endParaRPr lang="en-US" altLang="en-US" sz="16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2238694" y="3535127"/>
            <a:ext cx="4724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19100" indent="-3825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16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1800" b="1" dirty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800" b="1" dirty="0">
                <a:latin typeface="Arial" panose="020B0604020202020204" pitchFamily="34" charset="0"/>
              </a:rPr>
              <a:t>Bernida Reagan, Esq.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800" b="1" dirty="0">
                <a:latin typeface="Arial" panose="020B0604020202020204" pitchFamily="34" charset="0"/>
              </a:rPr>
              <a:t>Director of Community &amp; Client Relations</a:t>
            </a:r>
            <a:endParaRPr lang="en-US" altLang="en-US" sz="1800" dirty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510-740-6922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Email: </a:t>
            </a:r>
            <a:r>
              <a:rPr lang="en-US" altLang="en-US" sz="1800" dirty="0">
                <a:latin typeface="Arial" panose="020B0604020202020204" pitchFamily="34" charset="0"/>
                <a:hlinkClick r:id="rId5"/>
              </a:rPr>
              <a:t>Bernida@imwis.com</a:t>
            </a:r>
            <a:r>
              <a:rPr lang="en-US" altLang="en-US" sz="1800" dirty="0">
                <a:latin typeface="Arial" panose="020B0604020202020204" pitchFamily="34" charset="0"/>
              </a:rPr>
              <a:t>    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4049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F7563B-D090-4141-AB61-DB7E52F37FC8}"/>
              </a:ext>
            </a:extLst>
          </p:cNvPr>
          <p:cNvSpPr/>
          <p:nvPr/>
        </p:nvSpPr>
        <p:spPr>
          <a:xfrm>
            <a:off x="0" y="6355209"/>
            <a:ext cx="12230731" cy="502791"/>
          </a:xfrm>
          <a:prstGeom prst="rect">
            <a:avLst/>
          </a:prstGeom>
          <a:solidFill>
            <a:srgbClr val="048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196FF0-E6FE-45E2-81B5-39F117CF5955}"/>
              </a:ext>
            </a:extLst>
          </p:cNvPr>
          <p:cNvSpPr/>
          <p:nvPr/>
        </p:nvSpPr>
        <p:spPr>
          <a:xfrm>
            <a:off x="0" y="0"/>
            <a:ext cx="12230731" cy="502791"/>
          </a:xfrm>
          <a:prstGeom prst="rect">
            <a:avLst/>
          </a:prstGeom>
          <a:solidFill>
            <a:srgbClr val="048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9C3D8FAD-0C35-4360-BDA5-B1DFEC110B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92" y="0"/>
            <a:ext cx="1099339" cy="1099339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7108C76-243F-4214-8B3E-4F2A6B2A17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441" y="5651614"/>
            <a:ext cx="1438779" cy="9074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4EDC53-3205-4657-B329-CDF7B1AF933D}"/>
              </a:ext>
            </a:extLst>
          </p:cNvPr>
          <p:cNvSpPr txBox="1"/>
          <p:nvPr/>
        </p:nvSpPr>
        <p:spPr>
          <a:xfrm>
            <a:off x="4375533" y="2543745"/>
            <a:ext cx="34796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QUESTION </a:t>
            </a:r>
          </a:p>
          <a:p>
            <a:r>
              <a:rPr lang="en-US" sz="4000" b="1" dirty="0"/>
              <a:t>&amp; ANSWERS</a:t>
            </a:r>
          </a:p>
        </p:txBody>
      </p:sp>
    </p:spTree>
    <p:extLst>
      <p:ext uri="{BB962C8B-B14F-4D97-AF65-F5344CB8AC3E}">
        <p14:creationId xmlns:p14="http://schemas.microsoft.com/office/powerpoint/2010/main" val="1707506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F7563B-D090-4141-AB61-DB7E52F37FC8}"/>
              </a:ext>
            </a:extLst>
          </p:cNvPr>
          <p:cNvSpPr/>
          <p:nvPr/>
        </p:nvSpPr>
        <p:spPr>
          <a:xfrm>
            <a:off x="0" y="6355209"/>
            <a:ext cx="12230731" cy="502791"/>
          </a:xfrm>
          <a:prstGeom prst="rect">
            <a:avLst/>
          </a:prstGeom>
          <a:solidFill>
            <a:srgbClr val="048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196FF0-E6FE-45E2-81B5-39F117CF5955}"/>
              </a:ext>
            </a:extLst>
          </p:cNvPr>
          <p:cNvSpPr/>
          <p:nvPr/>
        </p:nvSpPr>
        <p:spPr>
          <a:xfrm>
            <a:off x="0" y="0"/>
            <a:ext cx="12230731" cy="502791"/>
          </a:xfrm>
          <a:prstGeom prst="rect">
            <a:avLst/>
          </a:prstGeom>
          <a:solidFill>
            <a:srgbClr val="048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9C3D8FAD-0C35-4360-BDA5-B1DFEC110B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92" y="0"/>
            <a:ext cx="1099339" cy="1099339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99496549-B11B-4076-AE69-FB5C7FC818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409" y="1416346"/>
            <a:ext cx="2245559" cy="2245559"/>
          </a:xfrm>
          <a:prstGeom prst="rect">
            <a:avLst/>
          </a:prstGeom>
        </p:spPr>
      </p:pic>
      <p:pic>
        <p:nvPicPr>
          <p:cNvPr id="1030" name="Picture 6" descr="Kim Huynh">
            <a:extLst>
              <a:ext uri="{FF2B5EF4-FFF2-40B4-BE49-F238E27FC236}">
                <a16:creationId xmlns:a16="http://schemas.microsoft.com/office/drawing/2014/main" id="{8EA300E7-6696-44A0-B624-BB2459B723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78" t="9210" r="9573" b="14038"/>
          <a:stretch/>
        </p:blipFill>
        <p:spPr bwMode="auto">
          <a:xfrm>
            <a:off x="1694278" y="1296885"/>
            <a:ext cx="2342404" cy="32897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7108C76-243F-4214-8B3E-4F2A6B2A17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441" y="5651614"/>
            <a:ext cx="1438779" cy="9074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A8A477-1AD5-45BF-8C42-87B04BE66861}"/>
              </a:ext>
            </a:extLst>
          </p:cNvPr>
          <p:cNvSpPr txBox="1"/>
          <p:nvPr/>
        </p:nvSpPr>
        <p:spPr>
          <a:xfrm>
            <a:off x="5021537" y="3764876"/>
            <a:ext cx="57929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Upcoming Construction Projects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6D8B90-D257-400F-92DC-11AEF03EB705}"/>
              </a:ext>
            </a:extLst>
          </p:cNvPr>
          <p:cNvSpPr txBox="1"/>
          <p:nvPr/>
        </p:nvSpPr>
        <p:spPr>
          <a:xfrm>
            <a:off x="1694278" y="4837636"/>
            <a:ext cx="238220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Kim Huynh</a:t>
            </a:r>
            <a:br>
              <a:rPr lang="en-US" b="1" dirty="0"/>
            </a:br>
            <a:r>
              <a:rPr lang="en-US" dirty="0"/>
              <a:t>Contracts Management Division, Facilities and Fleet</a:t>
            </a:r>
          </a:p>
        </p:txBody>
      </p:sp>
    </p:spTree>
    <p:extLst>
      <p:ext uri="{BB962C8B-B14F-4D97-AF65-F5344CB8AC3E}">
        <p14:creationId xmlns:p14="http://schemas.microsoft.com/office/powerpoint/2010/main" val="28222526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rane in the background&#10;&#10;Description automatically generated">
            <a:extLst>
              <a:ext uri="{FF2B5EF4-FFF2-40B4-BE49-F238E27FC236}">
                <a16:creationId xmlns:a16="http://schemas.microsoft.com/office/drawing/2014/main" id="{FA2B21B9-2D5E-4E75-9D30-0FEFF7B7DF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98494" y="677149"/>
            <a:ext cx="6962708" cy="515240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3F7563B-D090-4141-AB61-DB7E52F37FC8}"/>
              </a:ext>
            </a:extLst>
          </p:cNvPr>
          <p:cNvSpPr/>
          <p:nvPr/>
        </p:nvSpPr>
        <p:spPr>
          <a:xfrm>
            <a:off x="0" y="6355209"/>
            <a:ext cx="12230731" cy="502791"/>
          </a:xfrm>
          <a:prstGeom prst="rect">
            <a:avLst/>
          </a:prstGeom>
          <a:solidFill>
            <a:srgbClr val="048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196FF0-E6FE-45E2-81B5-39F117CF5955}"/>
              </a:ext>
            </a:extLst>
          </p:cNvPr>
          <p:cNvSpPr/>
          <p:nvPr/>
        </p:nvSpPr>
        <p:spPr>
          <a:xfrm>
            <a:off x="0" y="0"/>
            <a:ext cx="12230731" cy="502791"/>
          </a:xfrm>
          <a:prstGeom prst="rect">
            <a:avLst/>
          </a:prstGeom>
          <a:solidFill>
            <a:srgbClr val="048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9C3D8FAD-0C35-4360-BDA5-B1DFEC110B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92" y="0"/>
            <a:ext cx="1099339" cy="1099339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7108C76-243F-4214-8B3E-4F2A6B2A17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441" y="5651614"/>
            <a:ext cx="1438779" cy="9074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0D2400-0A46-4731-B01C-5B98245758DA}"/>
              </a:ext>
            </a:extLst>
          </p:cNvPr>
          <p:cNvSpPr txBox="1"/>
          <p:nvPr/>
        </p:nvSpPr>
        <p:spPr>
          <a:xfrm flipH="1" flipV="1">
            <a:off x="1973373" y="1347987"/>
            <a:ext cx="8193766" cy="4622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D24599-C4F3-42F9-ADF3-0D9997FA819C}"/>
              </a:ext>
            </a:extLst>
          </p:cNvPr>
          <p:cNvSpPr txBox="1"/>
          <p:nvPr/>
        </p:nvSpPr>
        <p:spPr>
          <a:xfrm>
            <a:off x="1315094" y="982176"/>
            <a:ext cx="723288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Upcoming Contracting Opportunities</a:t>
            </a:r>
          </a:p>
          <a:p>
            <a:pPr lvl="0"/>
            <a:endParaRPr lang="en-US" dirty="0"/>
          </a:p>
          <a:p>
            <a:pPr lvl="0"/>
            <a:r>
              <a:rPr lang="en-US" sz="2400" dirty="0"/>
              <a:t>Major Public Works (current)</a:t>
            </a:r>
          </a:p>
          <a:p>
            <a:pPr lvl="0"/>
            <a:r>
              <a:rPr lang="en-US" sz="2400" dirty="0"/>
              <a:t>Major Public Works (planning stages)</a:t>
            </a:r>
          </a:p>
          <a:p>
            <a:pPr lvl="1"/>
            <a:r>
              <a:rPr lang="en-US" sz="2400" dirty="0"/>
              <a:t>Tasman Phase 2</a:t>
            </a:r>
          </a:p>
          <a:p>
            <a:pPr lvl="1"/>
            <a:r>
              <a:rPr lang="en-US" sz="2400" dirty="0"/>
              <a:t>Silver Creek</a:t>
            </a:r>
          </a:p>
          <a:p>
            <a:pPr lvl="1"/>
            <a:r>
              <a:rPr lang="en-US" sz="2400" dirty="0"/>
              <a:t>Behavioral Health Services</a:t>
            </a:r>
          </a:p>
          <a:p>
            <a:pPr lvl="0"/>
            <a:endParaRPr lang="en-US" sz="2400" dirty="0"/>
          </a:p>
          <a:p>
            <a:pPr lvl="0"/>
            <a:r>
              <a:rPr lang="en-US" sz="2400" dirty="0"/>
              <a:t>Minor Public Works </a:t>
            </a:r>
          </a:p>
          <a:p>
            <a:pPr lvl="0">
              <a:tabLst>
                <a:tab pos="457200" algn="l"/>
              </a:tabLst>
            </a:pPr>
            <a:r>
              <a:rPr lang="en-US" sz="2400" dirty="0"/>
              <a:t>	Types of work include general construction trades, 	concrete, electrical, drywall, plumbing, carpentry, 	HVAC etc.</a:t>
            </a:r>
          </a:p>
          <a:p>
            <a:pPr lvl="0"/>
            <a:r>
              <a:rPr lang="en-US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546518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F7563B-D090-4141-AB61-DB7E52F37FC8}"/>
              </a:ext>
            </a:extLst>
          </p:cNvPr>
          <p:cNvSpPr/>
          <p:nvPr/>
        </p:nvSpPr>
        <p:spPr>
          <a:xfrm>
            <a:off x="0" y="6355209"/>
            <a:ext cx="12230731" cy="502791"/>
          </a:xfrm>
          <a:prstGeom prst="rect">
            <a:avLst/>
          </a:prstGeom>
          <a:solidFill>
            <a:srgbClr val="048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196FF0-E6FE-45E2-81B5-39F117CF5955}"/>
              </a:ext>
            </a:extLst>
          </p:cNvPr>
          <p:cNvSpPr/>
          <p:nvPr/>
        </p:nvSpPr>
        <p:spPr>
          <a:xfrm>
            <a:off x="0" y="0"/>
            <a:ext cx="12230731" cy="502791"/>
          </a:xfrm>
          <a:prstGeom prst="rect">
            <a:avLst/>
          </a:prstGeom>
          <a:solidFill>
            <a:srgbClr val="048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9C3D8FAD-0C35-4360-BDA5-B1DFEC110B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92" y="0"/>
            <a:ext cx="1099339" cy="1099339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7108C76-243F-4214-8B3E-4F2A6B2A17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441" y="5651614"/>
            <a:ext cx="1438779" cy="9074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4EDC53-3205-4657-B329-CDF7B1AF933D}"/>
              </a:ext>
            </a:extLst>
          </p:cNvPr>
          <p:cNvSpPr txBox="1"/>
          <p:nvPr/>
        </p:nvSpPr>
        <p:spPr>
          <a:xfrm>
            <a:off x="4375533" y="2543745"/>
            <a:ext cx="34796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QUESTION </a:t>
            </a:r>
          </a:p>
          <a:p>
            <a:r>
              <a:rPr lang="en-US" sz="4000" b="1" dirty="0"/>
              <a:t>&amp; ANSWERS</a:t>
            </a:r>
          </a:p>
        </p:txBody>
      </p:sp>
    </p:spTree>
    <p:extLst>
      <p:ext uri="{BB962C8B-B14F-4D97-AF65-F5344CB8AC3E}">
        <p14:creationId xmlns:p14="http://schemas.microsoft.com/office/powerpoint/2010/main" val="35021760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666B8F1-C765-47B5-B09B-2156C71A6AF0}"/>
              </a:ext>
            </a:extLst>
          </p:cNvPr>
          <p:cNvSpPr/>
          <p:nvPr/>
        </p:nvSpPr>
        <p:spPr>
          <a:xfrm>
            <a:off x="0" y="6355209"/>
            <a:ext cx="12230731" cy="502791"/>
          </a:xfrm>
          <a:prstGeom prst="rect">
            <a:avLst/>
          </a:prstGeom>
          <a:solidFill>
            <a:srgbClr val="048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2F6D58-AC1E-4772-82D1-D0DD08624510}"/>
              </a:ext>
            </a:extLst>
          </p:cNvPr>
          <p:cNvSpPr/>
          <p:nvPr/>
        </p:nvSpPr>
        <p:spPr>
          <a:xfrm>
            <a:off x="0" y="0"/>
            <a:ext cx="12230731" cy="502791"/>
          </a:xfrm>
          <a:prstGeom prst="rect">
            <a:avLst/>
          </a:prstGeom>
          <a:solidFill>
            <a:srgbClr val="048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A703B8-AC5D-42C6-BF91-2ECB0131A518}"/>
              </a:ext>
            </a:extLst>
          </p:cNvPr>
          <p:cNvSpPr txBox="1"/>
          <p:nvPr/>
        </p:nvSpPr>
        <p:spPr>
          <a:xfrm>
            <a:off x="9711559" y="6505906"/>
            <a:ext cx="1466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Montserrat" panose="020B0604020202020204"/>
              </a:rPr>
              <a:t>CONSULTANT</a:t>
            </a:r>
          </a:p>
        </p:txBody>
      </p:sp>
      <p:pic>
        <p:nvPicPr>
          <p:cNvPr id="13" name="Picture 12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B9644218-2950-45AD-8F85-4B282727D8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33" y="114082"/>
            <a:ext cx="11062506" cy="6636650"/>
          </a:xfrm>
          <a:prstGeom prst="rect">
            <a:avLst/>
          </a:prstGeom>
          <a:ln w="76200">
            <a:solidFill>
              <a:srgbClr val="0481BB"/>
            </a:solidFill>
          </a:ln>
        </p:spPr>
      </p:pic>
    </p:spTree>
    <p:extLst>
      <p:ext uri="{BB962C8B-B14F-4D97-AF65-F5344CB8AC3E}">
        <p14:creationId xmlns:p14="http://schemas.microsoft.com/office/powerpoint/2010/main" val="4049465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5E2EF65-525F-4E7B-BE99-576224960004}"/>
              </a:ext>
            </a:extLst>
          </p:cNvPr>
          <p:cNvSpPr/>
          <p:nvPr/>
        </p:nvSpPr>
        <p:spPr>
          <a:xfrm>
            <a:off x="0" y="6355209"/>
            <a:ext cx="12230731" cy="502791"/>
          </a:xfrm>
          <a:prstGeom prst="rect">
            <a:avLst/>
          </a:prstGeom>
          <a:solidFill>
            <a:srgbClr val="048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06AC0244-4FE9-44AC-85F0-D9884342CC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150" y="5619593"/>
            <a:ext cx="1575425" cy="9935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7C39DBD-63B6-4A14-B835-473CC9809F3A}"/>
              </a:ext>
            </a:extLst>
          </p:cNvPr>
          <p:cNvSpPr/>
          <p:nvPr/>
        </p:nvSpPr>
        <p:spPr>
          <a:xfrm>
            <a:off x="0" y="0"/>
            <a:ext cx="12230731" cy="502791"/>
          </a:xfrm>
          <a:prstGeom prst="rect">
            <a:avLst/>
          </a:prstGeom>
          <a:solidFill>
            <a:srgbClr val="048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518BCC2E-DDC6-4A30-9A0E-BE81DEB9B2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92" y="0"/>
            <a:ext cx="1099339" cy="109933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BE5065C-C7D6-417E-877F-E3CB9D63E155}"/>
              </a:ext>
            </a:extLst>
          </p:cNvPr>
          <p:cNvSpPr txBox="1"/>
          <p:nvPr/>
        </p:nvSpPr>
        <p:spPr>
          <a:xfrm>
            <a:off x="1898000" y="1117855"/>
            <a:ext cx="5730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$100s of Millions</a:t>
            </a:r>
          </a:p>
        </p:txBody>
      </p:sp>
      <p:pic>
        <p:nvPicPr>
          <p:cNvPr id="1028" name="Picture 4" descr="Free 49Ers Cliparts, Download Free Clip Art, Free Clip Art on ...">
            <a:extLst>
              <a:ext uri="{FF2B5EF4-FFF2-40B4-BE49-F238E27FC236}">
                <a16:creationId xmlns:a16="http://schemas.microsoft.com/office/drawing/2014/main" id="{819F9DEF-BA5B-4F2B-BA36-F3FE1853C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44" y="1151046"/>
            <a:ext cx="3226456" cy="107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ewsroom | VTA">
            <a:extLst>
              <a:ext uri="{FF2B5EF4-FFF2-40B4-BE49-F238E27FC236}">
                <a16:creationId xmlns:a16="http://schemas.microsoft.com/office/drawing/2014/main" id="{413B091C-42EE-4C7B-9455-6ADF3465E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661" y="2994654"/>
            <a:ext cx="3506009" cy="83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uper Bowl numbers: Fun facts about the big game | Lifestyles ...">
            <a:extLst>
              <a:ext uri="{FF2B5EF4-FFF2-40B4-BE49-F238E27FC236}">
                <a16:creationId xmlns:a16="http://schemas.microsoft.com/office/drawing/2014/main" id="{3E93D42D-6A39-4861-AC4F-E14967EE7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098" y="2441574"/>
            <a:ext cx="1517410" cy="137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oogle has a new logo - The Verge">
            <a:extLst>
              <a:ext uri="{FF2B5EF4-FFF2-40B4-BE49-F238E27FC236}">
                <a16:creationId xmlns:a16="http://schemas.microsoft.com/office/drawing/2014/main" id="{E9D3B5DF-5082-4268-B497-48780A7FA1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4" t="28843" r="6916" b="24729"/>
          <a:stretch/>
        </p:blipFill>
        <p:spPr bwMode="auto">
          <a:xfrm>
            <a:off x="563468" y="5414335"/>
            <a:ext cx="1499933" cy="54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ECOM-Logo-Holloway - Plant Pathology">
            <a:extLst>
              <a:ext uri="{FF2B5EF4-FFF2-40B4-BE49-F238E27FC236}">
                <a16:creationId xmlns:a16="http://schemas.microsoft.com/office/drawing/2014/main" id="{D5A5F6A7-21F8-4834-9134-2A1827CE0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193" y="5275699"/>
            <a:ext cx="1925004" cy="68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ALM BEACH COUNTY">
            <a:extLst>
              <a:ext uri="{FF2B5EF4-FFF2-40B4-BE49-F238E27FC236}">
                <a16:creationId xmlns:a16="http://schemas.microsoft.com/office/drawing/2014/main" id="{03F56344-33D9-43BD-82DF-7B27DD318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661" y="5050993"/>
            <a:ext cx="1604047" cy="109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415" y="824798"/>
            <a:ext cx="7490254" cy="1325563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171" y="2141958"/>
            <a:ext cx="9244484" cy="3334393"/>
          </a:xfrm>
        </p:spPr>
        <p:txBody>
          <a:bodyPr>
            <a:normAutofit/>
          </a:bodyPr>
          <a:lstStyle/>
          <a:p>
            <a:r>
              <a:rPr lang="en-US" dirty="0"/>
              <a:t>Commitment to Diversity and Small Businesses</a:t>
            </a:r>
          </a:p>
          <a:p>
            <a:r>
              <a:rPr lang="en-US" dirty="0"/>
              <a:t>Preparing to Bid with the County</a:t>
            </a:r>
          </a:p>
          <a:p>
            <a:r>
              <a:rPr lang="en-US" dirty="0"/>
              <a:t>Best Practices in Successful Bidding</a:t>
            </a:r>
          </a:p>
          <a:p>
            <a:r>
              <a:rPr lang="en-US" dirty="0"/>
              <a:t>Insurance and Bonding</a:t>
            </a:r>
          </a:p>
          <a:p>
            <a:r>
              <a:rPr lang="en-US" dirty="0"/>
              <a:t>Upcoming County Construction Contracting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44742F-AB28-499C-890E-EEA3EF0B0B59}"/>
              </a:ext>
            </a:extLst>
          </p:cNvPr>
          <p:cNvSpPr/>
          <p:nvPr/>
        </p:nvSpPr>
        <p:spPr>
          <a:xfrm>
            <a:off x="0" y="6355209"/>
            <a:ext cx="12230731" cy="502791"/>
          </a:xfrm>
          <a:prstGeom prst="rect">
            <a:avLst/>
          </a:prstGeom>
          <a:solidFill>
            <a:srgbClr val="048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5E68A9-084A-45A8-859C-87D9466F8A3C}"/>
              </a:ext>
            </a:extLst>
          </p:cNvPr>
          <p:cNvSpPr/>
          <p:nvPr/>
        </p:nvSpPr>
        <p:spPr>
          <a:xfrm>
            <a:off x="0" y="0"/>
            <a:ext cx="12230731" cy="502791"/>
          </a:xfrm>
          <a:prstGeom prst="rect">
            <a:avLst/>
          </a:prstGeom>
          <a:solidFill>
            <a:srgbClr val="048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D19AAF2D-4CD2-4413-854A-1538D3BD72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92" y="0"/>
            <a:ext cx="1099339" cy="1099339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60D25DB3-2A03-4081-9D62-33EA38C8C0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441" y="5651614"/>
            <a:ext cx="1438779" cy="90740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F7563B-D090-4141-AB61-DB7E52F37FC8}"/>
              </a:ext>
            </a:extLst>
          </p:cNvPr>
          <p:cNvSpPr/>
          <p:nvPr/>
        </p:nvSpPr>
        <p:spPr>
          <a:xfrm>
            <a:off x="0" y="6355209"/>
            <a:ext cx="12230731" cy="502791"/>
          </a:xfrm>
          <a:prstGeom prst="rect">
            <a:avLst/>
          </a:prstGeom>
          <a:solidFill>
            <a:srgbClr val="048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99496549-B11B-4076-AE69-FB5C7FC818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409" y="1416346"/>
            <a:ext cx="2245559" cy="22455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B196FF0-E6FE-45E2-81B5-39F117CF5955}"/>
              </a:ext>
            </a:extLst>
          </p:cNvPr>
          <p:cNvSpPr/>
          <p:nvPr/>
        </p:nvSpPr>
        <p:spPr>
          <a:xfrm>
            <a:off x="0" y="0"/>
            <a:ext cx="12230731" cy="502791"/>
          </a:xfrm>
          <a:prstGeom prst="rect">
            <a:avLst/>
          </a:prstGeom>
          <a:solidFill>
            <a:srgbClr val="048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Supervisor Dave Cortese - District 3 - County of Santa Clara">
            <a:extLst>
              <a:ext uri="{FF2B5EF4-FFF2-40B4-BE49-F238E27FC236}">
                <a16:creationId xmlns:a16="http://schemas.microsoft.com/office/drawing/2014/main" id="{E8987667-B12C-4F98-B2C7-C5EC343628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9" r="29203"/>
          <a:stretch/>
        </p:blipFill>
        <p:spPr bwMode="auto">
          <a:xfrm>
            <a:off x="1609139" y="1461374"/>
            <a:ext cx="309057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9C3D8FAD-0C35-4360-BDA5-B1DFEC110B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92" y="0"/>
            <a:ext cx="1099339" cy="1099339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7108C76-243F-4214-8B3E-4F2A6B2A17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441" y="5651614"/>
            <a:ext cx="1438779" cy="9074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A8A477-1AD5-45BF-8C42-87B04BE66861}"/>
              </a:ext>
            </a:extLst>
          </p:cNvPr>
          <p:cNvSpPr txBox="1"/>
          <p:nvPr/>
        </p:nvSpPr>
        <p:spPr>
          <a:xfrm>
            <a:off x="5021537" y="3764876"/>
            <a:ext cx="57929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Commitment to Diversity and Support for Small Businesses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6D8B90-D257-400F-92DC-11AEF03EB705}"/>
              </a:ext>
            </a:extLst>
          </p:cNvPr>
          <p:cNvSpPr txBox="1"/>
          <p:nvPr/>
        </p:nvSpPr>
        <p:spPr>
          <a:xfrm>
            <a:off x="2097840" y="4598377"/>
            <a:ext cx="2382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Dave Cortese</a:t>
            </a:r>
            <a:br>
              <a:rPr lang="en-US" b="1" dirty="0"/>
            </a:br>
            <a:r>
              <a:rPr lang="en-US" dirty="0"/>
              <a:t>Board of Supervisors, District 3</a:t>
            </a:r>
          </a:p>
        </p:txBody>
      </p:sp>
    </p:spTree>
    <p:extLst>
      <p:ext uri="{BB962C8B-B14F-4D97-AF65-F5344CB8AC3E}">
        <p14:creationId xmlns:p14="http://schemas.microsoft.com/office/powerpoint/2010/main" val="4186664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F7563B-D090-4141-AB61-DB7E52F37FC8}"/>
              </a:ext>
            </a:extLst>
          </p:cNvPr>
          <p:cNvSpPr/>
          <p:nvPr/>
        </p:nvSpPr>
        <p:spPr>
          <a:xfrm>
            <a:off x="0" y="6355209"/>
            <a:ext cx="12230731" cy="502791"/>
          </a:xfrm>
          <a:prstGeom prst="rect">
            <a:avLst/>
          </a:prstGeom>
          <a:solidFill>
            <a:srgbClr val="048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196FF0-E6FE-45E2-81B5-39F117CF5955}"/>
              </a:ext>
            </a:extLst>
          </p:cNvPr>
          <p:cNvSpPr/>
          <p:nvPr/>
        </p:nvSpPr>
        <p:spPr>
          <a:xfrm>
            <a:off x="0" y="0"/>
            <a:ext cx="12230731" cy="502791"/>
          </a:xfrm>
          <a:prstGeom prst="rect">
            <a:avLst/>
          </a:prstGeom>
          <a:solidFill>
            <a:srgbClr val="048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9C3D8FAD-0C35-4360-BDA5-B1DFEC110B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92" y="0"/>
            <a:ext cx="1099339" cy="1099339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7108C76-243F-4214-8B3E-4F2A6B2A17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441" y="5651614"/>
            <a:ext cx="1438779" cy="9074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1FC70CA8-20E2-424B-A86D-52716C1E7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m_-21086991335308853Picture 1" descr="A close up of a logo&#10;&#10;Description automatically generated">
            <a:extLst>
              <a:ext uri="{FF2B5EF4-FFF2-40B4-BE49-F238E27FC236}">
                <a16:creationId xmlns:a16="http://schemas.microsoft.com/office/drawing/2014/main" id="{43960A90-9A15-4E61-BFA2-5BD7A0E21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23" y="1890584"/>
            <a:ext cx="27432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B10D72C2-F0D0-42D0-A524-0D9942C5F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1655" y="889843"/>
            <a:ext cx="5189838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Local, State, and Federal Resources during COVID-19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7"/>
              </a:rPr>
              <a:t>tinyurl.com/D3SCCResources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Small Business Resources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7"/>
              </a:rPr>
              <a:t>tinyurl.com/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7"/>
              </a:rPr>
              <a:t>CountyResourcesBusiness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Small Business Informational Webinar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7"/>
              </a:rPr>
              <a:t>tinyurl.com/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7"/>
              </a:rPr>
              <a:t>CorteseSmallBusiness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Stay Informed about COVID-19 Updates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7"/>
              </a:rPr>
              <a:t>tinyurl.com/D3SCCNewsletter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Office of Supervisor Dave Cortese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(408) 299 5030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7"/>
              </a:rPr>
              <a:t>Dave.Cortese@bos.sccgov.org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7"/>
              </a:rPr>
              <a:t>www.supervisorcortese.org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81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F7563B-D090-4141-AB61-DB7E52F37FC8}"/>
              </a:ext>
            </a:extLst>
          </p:cNvPr>
          <p:cNvSpPr/>
          <p:nvPr/>
        </p:nvSpPr>
        <p:spPr>
          <a:xfrm>
            <a:off x="0" y="6355209"/>
            <a:ext cx="12230731" cy="502791"/>
          </a:xfrm>
          <a:prstGeom prst="rect">
            <a:avLst/>
          </a:prstGeom>
          <a:solidFill>
            <a:srgbClr val="048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196FF0-E6FE-45E2-81B5-39F117CF5955}"/>
              </a:ext>
            </a:extLst>
          </p:cNvPr>
          <p:cNvSpPr/>
          <p:nvPr/>
        </p:nvSpPr>
        <p:spPr>
          <a:xfrm>
            <a:off x="0" y="0"/>
            <a:ext cx="12230731" cy="502791"/>
          </a:xfrm>
          <a:prstGeom prst="rect">
            <a:avLst/>
          </a:prstGeom>
          <a:solidFill>
            <a:srgbClr val="048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9C3D8FAD-0C35-4360-BDA5-B1DFEC110B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92" y="0"/>
            <a:ext cx="1099339" cy="1099339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99496549-B11B-4076-AE69-FB5C7FC818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409" y="1416346"/>
            <a:ext cx="2245559" cy="2245559"/>
          </a:xfrm>
          <a:prstGeom prst="rect">
            <a:avLst/>
          </a:prstGeom>
        </p:spPr>
      </p:pic>
      <p:pic>
        <p:nvPicPr>
          <p:cNvPr id="1030" name="Picture 6" descr="Kim Huynh">
            <a:extLst>
              <a:ext uri="{FF2B5EF4-FFF2-40B4-BE49-F238E27FC236}">
                <a16:creationId xmlns:a16="http://schemas.microsoft.com/office/drawing/2014/main" id="{8EA300E7-6696-44A0-B624-BB2459B723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78" t="9210" r="9573" b="14038"/>
          <a:stretch/>
        </p:blipFill>
        <p:spPr bwMode="auto">
          <a:xfrm>
            <a:off x="1694278" y="1296885"/>
            <a:ext cx="2342404" cy="32897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7108C76-243F-4214-8B3E-4F2A6B2A17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441" y="5651614"/>
            <a:ext cx="1438779" cy="9074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A8A477-1AD5-45BF-8C42-87B04BE66861}"/>
              </a:ext>
            </a:extLst>
          </p:cNvPr>
          <p:cNvSpPr txBox="1"/>
          <p:nvPr/>
        </p:nvSpPr>
        <p:spPr>
          <a:xfrm>
            <a:off x="5021537" y="3764876"/>
            <a:ext cx="57929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Doing Business with the County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6D8B90-D257-400F-92DC-11AEF03EB705}"/>
              </a:ext>
            </a:extLst>
          </p:cNvPr>
          <p:cNvSpPr txBox="1"/>
          <p:nvPr/>
        </p:nvSpPr>
        <p:spPr>
          <a:xfrm>
            <a:off x="1694278" y="4837636"/>
            <a:ext cx="238220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Kim Huynh</a:t>
            </a:r>
            <a:br>
              <a:rPr lang="en-US" b="1" dirty="0"/>
            </a:br>
            <a:r>
              <a:rPr lang="en-US" dirty="0"/>
              <a:t>Contracts Management Division, Facilities and Fleet</a:t>
            </a:r>
          </a:p>
        </p:txBody>
      </p:sp>
    </p:spTree>
    <p:extLst>
      <p:ext uri="{BB962C8B-B14F-4D97-AF65-F5344CB8AC3E}">
        <p14:creationId xmlns:p14="http://schemas.microsoft.com/office/powerpoint/2010/main" val="282225261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32386</TotalTime>
  <Words>2420</Words>
  <Application>Microsoft Office PowerPoint</Application>
  <PresentationFormat>Widescreen</PresentationFormat>
  <Paragraphs>362</Paragraphs>
  <Slides>46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8" baseType="lpstr">
      <vt:lpstr>Arial</vt:lpstr>
      <vt:lpstr>Calibri</vt:lpstr>
      <vt:lpstr>Calibri Light</vt:lpstr>
      <vt:lpstr>Courier New</vt:lpstr>
      <vt:lpstr>Gill Sans MT</vt:lpstr>
      <vt:lpstr>Helvetica Light</vt:lpstr>
      <vt:lpstr>Montserrat</vt:lpstr>
      <vt:lpstr>Verdana</vt:lpstr>
      <vt:lpstr>Wingdings</vt:lpstr>
      <vt:lpstr>Wingdings 2</vt:lpstr>
      <vt:lpstr>Office Theme</vt:lpstr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Best Practices for Bidding Public Works    Mr. Ed Duarte</vt:lpstr>
      <vt:lpstr>Our Objective</vt:lpstr>
      <vt:lpstr>  Finding work &amp; contacting the General Contractors  </vt:lpstr>
      <vt:lpstr>General Conditions – Key Information</vt:lpstr>
      <vt:lpstr>Process and Protocol</vt:lpstr>
      <vt:lpstr>Process and Protocol (Cont.)</vt:lpstr>
      <vt:lpstr>Best Practices</vt:lpstr>
      <vt:lpstr>Best Practices (Cont.)</vt:lpstr>
      <vt:lpstr>Best Practices When Submitting a Scope Letter</vt:lpstr>
      <vt:lpstr>Worst Practices When Submitting a Scope Letter</vt:lpstr>
      <vt:lpstr>Submitting on Bid 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SWILLEY</dc:creator>
  <cp:lastModifiedBy>SWILLEY</cp:lastModifiedBy>
  <cp:revision>219</cp:revision>
  <cp:lastPrinted>2019-09-03T21:35:55Z</cp:lastPrinted>
  <dcterms:created xsi:type="dcterms:W3CDTF">2019-08-27T15:51:12Z</dcterms:created>
  <dcterms:modified xsi:type="dcterms:W3CDTF">2020-05-06T20:50:49Z</dcterms:modified>
</cp:coreProperties>
</file>